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3" r:id="rId2"/>
    <p:sldId id="534" r:id="rId3"/>
    <p:sldId id="536" r:id="rId4"/>
    <p:sldId id="537" r:id="rId5"/>
    <p:sldId id="539" r:id="rId6"/>
    <p:sldId id="549" r:id="rId7"/>
    <p:sldId id="492" r:id="rId8"/>
    <p:sldId id="43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i Emanuele" initials="ME" lastIdx="7" clrIdx="0">
    <p:extLst>
      <p:ext uri="{19B8F6BF-5375-455C-9EA6-DF929625EA0E}">
        <p15:presenceInfo xmlns:p15="http://schemas.microsoft.com/office/powerpoint/2012/main" userId="S-1-5-21-2755847715-2898836913-1450135320-9982" providerId="AD"/>
      </p:ext>
    </p:extLst>
  </p:cmAuthor>
  <p:cmAuthor id="2" name="Huber, Renato" initials="HR" lastIdx="1" clrIdx="1">
    <p:extLst>
      <p:ext uri="{19B8F6BF-5375-455C-9EA6-DF929625EA0E}">
        <p15:presenceInfo xmlns:p15="http://schemas.microsoft.com/office/powerpoint/2012/main" userId="S::renato.huber@zsw-bw.de::da9afdbd-b46b-40fc-9578-70a6398e7684" providerId="AD"/>
      </p:ext>
    </p:extLst>
  </p:cmAuthor>
  <p:cmAuthor id="3" name="Marini Emanuele" initials="ME [2]" lastIdx="75" clrIdx="2">
    <p:extLst>
      <p:ext uri="{19B8F6BF-5375-455C-9EA6-DF929625EA0E}">
        <p15:presenceInfo xmlns:p15="http://schemas.microsoft.com/office/powerpoint/2012/main" userId="Marini Emanuele" providerId="None"/>
      </p:ext>
    </p:extLst>
  </p:cmAuthor>
  <p:cmAuthor id="4" name="Hölzle, Markus" initials="HM" lastIdx="11" clrIdx="3">
    <p:extLst>
      <p:ext uri="{19B8F6BF-5375-455C-9EA6-DF929625EA0E}">
        <p15:presenceInfo xmlns:p15="http://schemas.microsoft.com/office/powerpoint/2012/main" userId="S::markus.hoelzle@zsw-bw.de::f6a402d8-2f33-4709-b530-fb140e867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5AFF"/>
    <a:srgbClr val="8AB6D8"/>
    <a:srgbClr val="4990C1"/>
    <a:srgbClr val="2A6BAF"/>
    <a:srgbClr val="0088EE"/>
    <a:srgbClr val="0091FE"/>
    <a:srgbClr val="339933"/>
    <a:srgbClr val="D62728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5" autoAdjust="0"/>
    <p:restoredTop sz="94751" autoAdjust="0"/>
  </p:normalViewPr>
  <p:slideViewPr>
    <p:cSldViewPr snapToGrid="0" showGuides="1">
      <p:cViewPr varScale="1">
        <p:scale>
          <a:sx n="85" d="100"/>
          <a:sy n="85" d="100"/>
        </p:scale>
        <p:origin x="739" y="53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9FA02-BEE9-4F42-8F82-A238F1B2E0D1}" type="datetimeFigureOut">
              <a:rPr lang="de-DE" smtClean="0"/>
              <a:t>19.06.2026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A833-0272-44F3-B712-CBC5CEED596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894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EFB4-CAA3-474D-9344-75DFBA613637}" type="datetimeFigureOut">
              <a:rPr lang="de-DE" smtClean="0"/>
              <a:t>19.06.2026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40E99-6A8A-4215-AF08-D52793F96F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42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93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71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97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3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99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90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Unsere Lösung basiert auf</a:t>
            </a:r>
            <a:r>
              <a:rPr lang="de-DE" dirty="0"/>
              <a:t> derselben Grundchemie wie heutige alkalische Konsumbatterien: Zink-Mangandioxid.</a:t>
            </a:r>
            <a:br>
              <a:rPr lang="de-DE" dirty="0"/>
            </a:br>
            <a:r>
              <a:rPr lang="de-DE" b="1" dirty="0"/>
              <a:t>Diese Chemie wird</a:t>
            </a:r>
            <a:r>
              <a:rPr lang="de-DE" dirty="0"/>
              <a:t> bereits heute in sehr großen Stückzahlen industriell produziert.</a:t>
            </a:r>
            <a:br>
              <a:rPr lang="de-DE" dirty="0"/>
            </a:br>
            <a:r>
              <a:rPr lang="de-DE" b="1" dirty="0"/>
              <a:t>Neu ist, dass</a:t>
            </a:r>
            <a:r>
              <a:rPr lang="de-DE" dirty="0"/>
              <a:t> wir sie mit einer ionenselektiven Membran wiederaufladbar machen.</a:t>
            </a:r>
            <a:br>
              <a:rPr lang="de-DE" dirty="0"/>
            </a:br>
            <a:r>
              <a:rPr lang="de-DE" b="1" dirty="0"/>
              <a:t>Die Membran blockiert</a:t>
            </a:r>
            <a:r>
              <a:rPr lang="de-DE" dirty="0"/>
              <a:t> den unerwünschten Transport von Zinkat-Ionen und schützt so die Kathode.</a:t>
            </a:r>
            <a:br>
              <a:rPr lang="de-DE" dirty="0"/>
            </a:br>
            <a:r>
              <a:rPr lang="de-DE" b="1" dirty="0"/>
              <a:t>Das System ist</a:t>
            </a:r>
            <a:r>
              <a:rPr lang="de-DE" dirty="0"/>
              <a:t> wasserbasiert und deshalb nicht brennbar. </a:t>
            </a:r>
            <a:r>
              <a:rPr lang="de-DE" b="1" dirty="0"/>
              <a:t>Das macht es</a:t>
            </a:r>
            <a:r>
              <a:rPr lang="de-DE" dirty="0"/>
              <a:t> attraktiv für stationäre Speicher.</a:t>
            </a:r>
            <a:br>
              <a:rPr lang="de-DE" dirty="0"/>
            </a:br>
            <a:r>
              <a:rPr lang="de-DE" b="1" dirty="0"/>
              <a:t>Unser Ziel ist es,</a:t>
            </a:r>
            <a:r>
              <a:rPr lang="de-DE" dirty="0"/>
              <a:t> diese wiederaufladbare Chemie in größere, anwendungsrelevante Zellformate zu skalieren.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66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Vielen Dank für</a:t>
            </a:r>
            <a:r>
              <a:rPr lang="de-DE" dirty="0"/>
              <a:t> Ihre Aufmerksamkeit.</a:t>
            </a:r>
            <a:br>
              <a:rPr lang="de-DE" dirty="0"/>
            </a:br>
            <a:r>
              <a:rPr lang="de-DE" b="1" dirty="0"/>
              <a:t>Ich freue mich auf</a:t>
            </a:r>
            <a:r>
              <a:rPr lang="de-DE" dirty="0"/>
              <a:t> Ihre Fragen.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40E99-6A8A-4215-AF08-D52793F96FD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19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Stuttg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 preferRelativeResize="0"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8000"/>
            <a:ext cx="12204000" cy="2700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20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8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Neu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524175" y="6298534"/>
            <a:ext cx="485927" cy="365125"/>
          </a:xfrm>
        </p:spPr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700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15938" y="3344863"/>
            <a:ext cx="10117138" cy="2446337"/>
          </a:xfrm>
        </p:spPr>
        <p:txBody>
          <a:bodyPr anchor="b"/>
          <a:lstStyle>
            <a:lvl1pPr marL="0" indent="0">
              <a:buNone/>
              <a:defRPr sz="4400" b="1" cap="all" baseline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6741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BBC77-DA5F-4540-98D2-8355F847880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1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Nur Überschrift und 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731620"/>
            <a:ext cx="10113269" cy="3460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2962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Untertitel ist 1-zeilig in Arial 18 Pt. (Akzent 1 - Schriftfarbe)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15938" y="85725"/>
            <a:ext cx="10104437" cy="63190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8"/>
          <p:cNvSpPr>
            <a:spLocks noGrp="1"/>
          </p:cNvSpPr>
          <p:nvPr>
            <p:ph sz="quarter" idx="12"/>
          </p:nvPr>
        </p:nvSpPr>
        <p:spPr>
          <a:xfrm>
            <a:off x="515937" y="1268413"/>
            <a:ext cx="11160125" cy="468153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68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524176" y="1276652"/>
            <a:ext cx="4883124" cy="4852686"/>
          </a:xfrm>
        </p:spPr>
        <p:txBody>
          <a:bodyPr/>
          <a:lstStyle>
            <a:lvl1pPr>
              <a:defRPr sz="18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 dirty="0"/>
              <a:t>Erste Ebene in Arial 18 Punkt</a:t>
            </a:r>
          </a:p>
          <a:p>
            <a:pPr lvl="1"/>
            <a:r>
              <a:rPr lang="de-DE" dirty="0"/>
              <a:t>Zweite Ebene in Arial 16 Punkt</a:t>
            </a:r>
          </a:p>
        </p:txBody>
      </p:sp>
      <p:sp>
        <p:nvSpPr>
          <p:cNvPr id="8" name="Inhaltsplatzhalter 10"/>
          <p:cNvSpPr>
            <a:spLocks noGrp="1"/>
          </p:cNvSpPr>
          <p:nvPr>
            <p:ph sz="quarter" idx="16" hasCustomPrompt="1"/>
          </p:nvPr>
        </p:nvSpPr>
        <p:spPr>
          <a:xfrm>
            <a:off x="5622138" y="1276652"/>
            <a:ext cx="6053925" cy="4852686"/>
          </a:xfrm>
        </p:spPr>
        <p:txBody>
          <a:bodyPr/>
          <a:lstStyle>
            <a:lvl1pPr>
              <a:defRPr sz="1800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 dirty="0"/>
              <a:t>Erste Ebene in Arial 18 Punkt</a:t>
            </a:r>
          </a:p>
          <a:p>
            <a:pPr lvl="1"/>
            <a:r>
              <a:rPr lang="de-DE" dirty="0"/>
              <a:t>Zweite Ebene in Arial 16 Punkt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11" name="Gerader Verbinder 10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fünf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6"/>
          </p:nvPr>
        </p:nvSpPr>
        <p:spPr>
          <a:xfrm>
            <a:off x="515938" y="4383133"/>
            <a:ext cx="2662691" cy="157475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quarter" idx="17"/>
          </p:nvPr>
        </p:nvSpPr>
        <p:spPr>
          <a:xfrm>
            <a:off x="3392767" y="4383133"/>
            <a:ext cx="2541819" cy="156604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quarter" idx="18"/>
          </p:nvPr>
        </p:nvSpPr>
        <p:spPr>
          <a:xfrm>
            <a:off x="6077020" y="4383133"/>
            <a:ext cx="2814429" cy="1566044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9"/>
          </p:nvPr>
        </p:nvSpPr>
        <p:spPr>
          <a:xfrm>
            <a:off x="9074331" y="4383133"/>
            <a:ext cx="2601732" cy="157475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0"/>
          </p:nvPr>
        </p:nvSpPr>
        <p:spPr>
          <a:xfrm>
            <a:off x="515937" y="1276651"/>
            <a:ext cx="11160125" cy="287828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5938" y="1842051"/>
            <a:ext cx="7096973" cy="41079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621457" y="5072839"/>
            <a:ext cx="3004627" cy="882501"/>
          </a:xfrm>
        </p:spPr>
        <p:txBody>
          <a:bodyPr anchor="b" anchorCtr="0"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5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Schlussfolie Themen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682228"/>
            <a:ext cx="8057622" cy="871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cap="all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 für Ihre Aufmerksamkeit! 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515937" y="4585106"/>
            <a:ext cx="11213114" cy="1220139"/>
            <a:chOff x="510328" y="5369955"/>
            <a:chExt cx="11213114" cy="1220139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48230" y="5391911"/>
              <a:ext cx="4931546" cy="1185922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328" y="5391911"/>
              <a:ext cx="1521412" cy="1198183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3891" y="5369955"/>
              <a:ext cx="4819551" cy="1191183"/>
            </a:xfrm>
            <a:prstGeom prst="rect">
              <a:avLst/>
            </a:prstGeom>
          </p:spPr>
        </p:pic>
      </p:grpSp>
      <p:sp>
        <p:nvSpPr>
          <p:cNvPr id="12" name="Rechteck 11"/>
          <p:cNvSpPr/>
          <p:nvPr userDrawn="1"/>
        </p:nvSpPr>
        <p:spPr>
          <a:xfrm>
            <a:off x="10798632" y="6200775"/>
            <a:ext cx="1051998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702620"/>
            <a:ext cx="8575200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9552"/>
            <a:ext cx="7887760" cy="1250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Optional: Kontaktdaten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5173F7-1601-8C43-8E3A-C843C0EA8D31}"/>
              </a:ext>
            </a:extLst>
          </p:cNvPr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21" name="Picture 32">
            <a:extLst>
              <a:ext uri="{FF2B5EF4-FFF2-40B4-BE49-F238E27FC236}">
                <a16:creationId xmlns:a16="http://schemas.microsoft.com/office/drawing/2014/main" id="{98ED118B-A96D-B44A-B877-FDE14FD40A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Stuttgart Fassa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8000"/>
            <a:ext cx="12205250" cy="2700000"/>
          </a:xfrm>
          <a:prstGeom prst="rect">
            <a:avLst/>
          </a:prstGeom>
        </p:spPr>
      </p:pic>
      <p:sp>
        <p:nvSpPr>
          <p:cNvPr id="12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7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38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Schlussfolie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682228"/>
            <a:ext cx="8057622" cy="871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cap="all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 für Ihre Aufmerksamkeit! 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515937" y="4236102"/>
            <a:ext cx="8057623" cy="1896734"/>
            <a:chOff x="820752" y="3923892"/>
            <a:chExt cx="10851115" cy="2570369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2224" y="3928762"/>
              <a:ext cx="2383494" cy="220057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136" y="3923892"/>
              <a:ext cx="2398954" cy="2215847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753" y="3937515"/>
              <a:ext cx="2288222" cy="219182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0060" y="3923892"/>
              <a:ext cx="2391807" cy="2205446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 userDrawn="1"/>
          </p:nvSpPr>
          <p:spPr>
            <a:xfrm>
              <a:off x="820752" y="6139739"/>
              <a:ext cx="10851115" cy="35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</a:rPr>
                <a:t>Stuttgart		     Widderstall		</a:t>
              </a:r>
              <a:r>
                <a:rPr lang="de-DE" sz="1100" baseline="0" dirty="0">
                  <a:solidFill>
                    <a:srgbClr val="000000"/>
                  </a:solidFill>
                </a:rPr>
                <a:t>            </a:t>
              </a:r>
              <a:r>
                <a:rPr lang="de-DE" sz="1100" dirty="0">
                  <a:solidFill>
                    <a:srgbClr val="000000"/>
                  </a:solidFill>
                </a:rPr>
                <a:t>Ulm		</a:t>
              </a:r>
              <a:r>
                <a:rPr lang="de-DE" sz="1100" baseline="0" dirty="0">
                  <a:solidFill>
                    <a:srgbClr val="000000"/>
                  </a:solidFill>
                </a:rPr>
                <a:t>                    </a:t>
              </a:r>
              <a:r>
                <a:rPr lang="de-DE" sz="1100" dirty="0">
                  <a:solidFill>
                    <a:srgbClr val="000000"/>
                  </a:solidFill>
                </a:rPr>
                <a:t>Ulm</a:t>
              </a:r>
              <a:r>
                <a:rPr lang="de-DE" sz="1100" baseline="0" dirty="0">
                  <a:solidFill>
                    <a:srgbClr val="000000"/>
                  </a:solidFill>
                </a:rPr>
                <a:t> eLaB</a:t>
              </a:r>
              <a:endParaRPr lang="de-DE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hteck 16"/>
          <p:cNvSpPr/>
          <p:nvPr userDrawn="1"/>
        </p:nvSpPr>
        <p:spPr>
          <a:xfrm>
            <a:off x="10798632" y="6200775"/>
            <a:ext cx="1051998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0" y="2702620"/>
            <a:ext cx="8575200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899552"/>
            <a:ext cx="8057623" cy="1250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Optional: Kontaktdaten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DA712F-183F-8848-9307-F8B04B4A027C}"/>
              </a:ext>
            </a:extLst>
          </p:cNvPr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21" name="Picture 32">
            <a:extLst>
              <a:ext uri="{FF2B5EF4-FFF2-40B4-BE49-F238E27FC236}">
                <a16:creationId xmlns:a16="http://schemas.microsoft.com/office/drawing/2014/main" id="{F1693CBD-FD93-8E40-86B9-6754E59E0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Schlussfolie Dank Partn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10798632" y="6200775"/>
            <a:ext cx="1051998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682228"/>
            <a:ext cx="8057622" cy="871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cap="all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Dank an Projektpartner und Team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5571" y="4387715"/>
            <a:ext cx="2011780" cy="155257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Logo Projektpartner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2688260" y="4387715"/>
            <a:ext cx="1903413" cy="15525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Logo Projektpartner</a:t>
            </a:r>
          </a:p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4919321" y="4387715"/>
            <a:ext cx="1903413" cy="1552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Logo Projektpartner</a:t>
            </a:r>
          </a:p>
          <a:p>
            <a:endParaRPr lang="de-DE" dirty="0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50382" y="4387715"/>
            <a:ext cx="1903413" cy="1552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Logo Projektpartner</a:t>
            </a:r>
          </a:p>
          <a:p>
            <a:endParaRPr lang="de-DE" dirty="0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9381443" y="4387715"/>
            <a:ext cx="1903413" cy="155257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Logo Projektpartner</a:t>
            </a:r>
          </a:p>
          <a:p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17"/>
          </p:nvPr>
        </p:nvSpPr>
        <p:spPr>
          <a:xfrm>
            <a:off x="515937" y="6289009"/>
            <a:ext cx="719326" cy="365125"/>
          </a:xfrm>
        </p:spPr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2702620"/>
            <a:ext cx="8575200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15937" y="2899552"/>
            <a:ext cx="8057623" cy="1250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Name des Referenten / Teams </a:t>
            </a:r>
          </a:p>
          <a:p>
            <a:pPr lvl="0"/>
            <a:r>
              <a:rPr lang="de-DE" dirty="0"/>
              <a:t>Optional: Kontaktdaten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21F209-F198-0844-9C55-C4D4BFA2BB9C}"/>
              </a:ext>
            </a:extLst>
          </p:cNvPr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20" name="Picture 32">
            <a:extLst>
              <a:ext uri="{FF2B5EF4-FFF2-40B4-BE49-F238E27FC236}">
                <a16:creationId xmlns:a16="http://schemas.microsoft.com/office/drawing/2014/main" id="{CC7EE156-C379-6746-B48C-55544395D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1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_Ulm_HH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88335"/>
            <a:ext cx="12192000" cy="2969665"/>
          </a:xfrm>
          <a:prstGeom prst="rect">
            <a:avLst/>
          </a:prstGeom>
        </p:spPr>
      </p:pic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7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3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4">
          <p15:clr>
            <a:srgbClr val="FBAE40"/>
          </p15:clr>
        </p15:guide>
        <p15:guide id="2" pos="438">
          <p15:clr>
            <a:srgbClr val="FBAE40"/>
          </p15:clr>
        </p15:guide>
        <p15:guide id="5" orient="horz" pos="459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_Dank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6723019" y="301949"/>
            <a:ext cx="407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9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9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sp>
        <p:nvSpPr>
          <p:cNvPr id="8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682228"/>
            <a:ext cx="8057622" cy="871539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cap="all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Vielen Dank für Ihre Aufmerksamkeit!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631" y="301950"/>
            <a:ext cx="719328" cy="400812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>
          <a:xfrm>
            <a:off x="515937" y="4303818"/>
            <a:ext cx="8057623" cy="1896734"/>
            <a:chOff x="820752" y="3923892"/>
            <a:chExt cx="10851115" cy="2570369"/>
          </a:xfrm>
        </p:grpSpPr>
        <p:pic>
          <p:nvPicPr>
            <p:cNvPr id="13" name="Grafik 12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2224" y="3928762"/>
              <a:ext cx="2383494" cy="220057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136" y="3923892"/>
              <a:ext cx="2398954" cy="2215847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753" y="3937515"/>
              <a:ext cx="2288222" cy="2191823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0060" y="3923892"/>
              <a:ext cx="2391807" cy="2205446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 userDrawn="1"/>
          </p:nvSpPr>
          <p:spPr>
            <a:xfrm>
              <a:off x="820752" y="6139739"/>
              <a:ext cx="10851115" cy="354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</a:rPr>
                <a:t>Stuttgart		     Widderstall		</a:t>
              </a:r>
              <a:r>
                <a:rPr lang="de-DE" sz="1100" baseline="0" dirty="0">
                  <a:solidFill>
                    <a:srgbClr val="000000"/>
                  </a:solidFill>
                </a:rPr>
                <a:t>            </a:t>
              </a:r>
              <a:r>
                <a:rPr lang="de-DE" sz="1100" dirty="0">
                  <a:solidFill>
                    <a:srgbClr val="000000"/>
                  </a:solidFill>
                </a:rPr>
                <a:t>Ulm			Ulm</a:t>
              </a:r>
              <a:r>
                <a:rPr lang="de-DE" sz="1100" baseline="0" dirty="0">
                  <a:solidFill>
                    <a:srgbClr val="000000"/>
                  </a:solidFill>
                </a:rPr>
                <a:t> </a:t>
              </a:r>
              <a:r>
                <a:rPr lang="de-DE" sz="1100" baseline="0" dirty="0" err="1">
                  <a:solidFill>
                    <a:srgbClr val="000000"/>
                  </a:solidFill>
                </a:rPr>
                <a:t>eLaB</a:t>
              </a:r>
              <a:endParaRPr lang="de-DE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Rechteck 16"/>
          <p:cNvSpPr/>
          <p:nvPr userDrawn="1"/>
        </p:nvSpPr>
        <p:spPr>
          <a:xfrm>
            <a:off x="10798632" y="6200775"/>
            <a:ext cx="1051998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0" y="2702620"/>
            <a:ext cx="8575200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7" y="2899552"/>
            <a:ext cx="8057623" cy="12501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Optional: Kontaktdaten</a:t>
            </a:r>
          </a:p>
        </p:txBody>
      </p:sp>
    </p:spTree>
    <p:extLst>
      <p:ext uri="{BB962C8B-B14F-4D97-AF65-F5344CB8AC3E}">
        <p14:creationId xmlns:p14="http://schemas.microsoft.com/office/powerpoint/2010/main" val="42392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3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Ul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5821"/>
            <a:ext cx="12191999" cy="2702179"/>
          </a:xfrm>
          <a:prstGeom prst="rect">
            <a:avLst/>
          </a:prstGeom>
        </p:spPr>
      </p:pic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7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4">
          <p15:clr>
            <a:srgbClr val="FBAE40"/>
          </p15:clr>
        </p15:guide>
        <p15:guide id="2" pos="438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Ulm Fassa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7" name="Picture 3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Bildplatzhalter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"/>
          <a:stretch/>
        </p:blipFill>
        <p:spPr>
          <a:xfrm>
            <a:off x="0" y="4158000"/>
            <a:ext cx="12204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4">
          <p15:clr>
            <a:srgbClr val="FBAE40"/>
          </p15:clr>
        </p15:guide>
        <p15:guide id="2" pos="438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eL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0" y="4222356"/>
            <a:ext cx="12204000" cy="2700000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6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38">
          <p15:clr>
            <a:srgbClr val="FBAE40"/>
          </p15:clr>
        </p15:guide>
        <p15:guide id="5" orient="horz" pos="459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eLaB Altern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49725"/>
            <a:ext cx="12204000" cy="2700000"/>
          </a:xfrm>
          <a:prstGeom prst="rect">
            <a:avLst/>
          </a:prstGeom>
        </p:spPr>
      </p:pic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7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1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7355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Widderst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 preferRelativeResize="0"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58000"/>
            <a:ext cx="12204000" cy="2700000"/>
          </a:xfrm>
          <a:prstGeom prst="rect">
            <a:avLst/>
          </a:prstGeom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6" name="Picture 3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3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38">
          <p15:clr>
            <a:srgbClr val="FBAE40"/>
          </p15:clr>
        </p15:guide>
        <p15:guide id="5" orient="horz" pos="459">
          <p15:clr>
            <a:srgbClr val="FBAE40"/>
          </p15:clr>
        </p15:guide>
        <p15:guide id="6" pos="73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21 Titelfolie Individ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3"/>
          <p:cNvSpPr>
            <a:spLocks noGrp="1"/>
          </p:cNvSpPr>
          <p:nvPr>
            <p:ph type="title"/>
          </p:nvPr>
        </p:nvSpPr>
        <p:spPr>
          <a:xfrm>
            <a:off x="701875" y="1268413"/>
            <a:ext cx="9173964" cy="8575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17" name="Gerader Verbinder 16"/>
          <p:cNvCxnSpPr/>
          <p:nvPr userDrawn="1"/>
        </p:nvCxnSpPr>
        <p:spPr>
          <a:xfrm>
            <a:off x="0" y="2142451"/>
            <a:ext cx="9875838" cy="8003"/>
          </a:xfrm>
          <a:prstGeom prst="line">
            <a:avLst/>
          </a:prstGeom>
          <a:ln w="4445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687" y="2363441"/>
            <a:ext cx="8002814" cy="152489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FontTx/>
              <a:buNone/>
              <a:defRPr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Name des Referenten </a:t>
            </a:r>
          </a:p>
          <a:p>
            <a:pPr lvl="0"/>
            <a:r>
              <a:rPr lang="de-DE" dirty="0"/>
              <a:t>Ort und Datum </a:t>
            </a:r>
          </a:p>
          <a:p>
            <a:pPr lvl="0"/>
            <a:r>
              <a:rPr lang="de-DE" dirty="0"/>
              <a:t>Optional: Veranstaltung (Arial 18 Pt.)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7034737" y="266427"/>
            <a:ext cx="384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Zentrum für Sonnenenergie- und Wasserstoff-</a:t>
            </a:r>
          </a:p>
          <a:p>
            <a:pPr algn="r"/>
            <a:r>
              <a:rPr lang="de-DE" sz="1200" dirty="0">
                <a:solidFill>
                  <a:srgbClr val="33333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Forschung Baden-Württemberg</a:t>
            </a:r>
          </a:p>
        </p:txBody>
      </p:sp>
      <p:pic>
        <p:nvPicPr>
          <p:cNvPr id="18" name="Picture 3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70" y="299874"/>
            <a:ext cx="738193" cy="4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0" y="4158000"/>
            <a:ext cx="12204000" cy="2700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8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7355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7970" y="1268413"/>
            <a:ext cx="11121285" cy="4860925"/>
          </a:xfrm>
        </p:spPr>
        <p:txBody>
          <a:bodyPr>
            <a:normAutofit/>
          </a:bodyPr>
          <a:lstStyle>
            <a:lvl1pPr marL="400050" indent="-220663">
              <a:buFont typeface="+mj-lt"/>
              <a:buAutoNum type="romanUcPeriod"/>
              <a:defRPr sz="1800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6088" indent="0">
              <a:buNone/>
              <a:defRPr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400050" indent="-400050">
              <a:buFont typeface="+mj-lt"/>
              <a:buAutoNum type="romanUcPeriod"/>
            </a:pPr>
            <a:r>
              <a:rPr lang="de-DE" dirty="0" err="1"/>
              <a:t>Agendapunkt</a:t>
            </a:r>
            <a:r>
              <a:rPr lang="de-DE" dirty="0"/>
              <a:t> mit römischer Ziffer, Arial 18 Pt.</a:t>
            </a:r>
          </a:p>
          <a:p>
            <a:pPr marL="808038" lvl="1" indent="-361950">
              <a:buFont typeface="+mj-lt"/>
              <a:buAutoNum type="arabicPeriod"/>
            </a:pPr>
            <a:r>
              <a:rPr lang="de-DE" dirty="0"/>
              <a:t>Unterpunkt, Arial 16 Pt.</a:t>
            </a:r>
          </a:p>
          <a:p>
            <a:pPr marL="400050" indent="-400050">
              <a:buFont typeface="+mj-lt"/>
              <a:buAutoNum type="romanUcPeriod"/>
            </a:pPr>
            <a:r>
              <a:rPr lang="de-DE" dirty="0"/>
              <a:t>Weiterer </a:t>
            </a:r>
            <a:r>
              <a:rPr lang="de-DE" dirty="0" err="1"/>
              <a:t>Agendapunkt</a:t>
            </a:r>
            <a:endParaRPr lang="de-DE" dirty="0"/>
          </a:p>
          <a:p>
            <a:pPr marL="808038" lvl="1" indent="-361950">
              <a:buFont typeface="+mj-lt"/>
              <a:buAutoNum type="arabicPeriod"/>
            </a:pPr>
            <a:r>
              <a:rPr lang="de-DE" dirty="0"/>
              <a:t>Unterpunkt eingerückt mit lateinischer Ziffer</a:t>
            </a:r>
          </a:p>
          <a:p>
            <a:pPr marL="808038" lvl="1" indent="-361950">
              <a:buFont typeface="+mj-lt"/>
              <a:buAutoNum type="arabicPeriod"/>
            </a:pPr>
            <a:r>
              <a:rPr lang="de-DE" dirty="0"/>
              <a:t>Weiterer Unterpunkt</a:t>
            </a:r>
          </a:p>
          <a:p>
            <a:pPr marL="808038" lvl="1" indent="-361950">
              <a:buFont typeface="+mj-lt"/>
              <a:buAutoNum type="arabicPeriod"/>
            </a:pPr>
            <a:r>
              <a:rPr lang="de-DE" dirty="0"/>
              <a:t>Noch ein Unterpunkt</a:t>
            </a:r>
          </a:p>
          <a:p>
            <a:pPr marL="808038" lvl="1" indent="-361950">
              <a:buFont typeface="+mj-lt"/>
              <a:buAutoNum type="arabicPeriod"/>
            </a:pPr>
            <a:endParaRPr lang="de-DE" dirty="0"/>
          </a:p>
          <a:p>
            <a:pPr marL="808038" lvl="1" indent="-361950">
              <a:buFont typeface="+mj-lt"/>
              <a:buAutoNum type="arabicPeriod"/>
            </a:pPr>
            <a:endParaRPr lang="de-DE" dirty="0"/>
          </a:p>
          <a:p>
            <a:pPr marL="808038" lvl="1" indent="-361950">
              <a:buFont typeface="+mj-lt"/>
              <a:buAutoNum type="arabicPeriod"/>
            </a:pPr>
            <a:endParaRPr lang="de-DE" dirty="0"/>
          </a:p>
          <a:p>
            <a:pPr marL="808038" lvl="1" indent="-361950">
              <a:buFont typeface="+mj-lt"/>
              <a:buAutoNum type="arabicPeriod"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90500"/>
            <a:ext cx="10117137" cy="898061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Agenda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 flipV="1">
            <a:off x="0" y="1098159"/>
            <a:ext cx="10620000" cy="1058"/>
          </a:xfrm>
          <a:prstGeom prst="line">
            <a:avLst/>
          </a:prstGeom>
          <a:ln w="25400" cmpd="sng">
            <a:gradFill flip="none" rotWithShape="1">
              <a:gsLst>
                <a:gs pos="5000">
                  <a:schemeClr val="accent1">
                    <a:alpha val="2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4176" y="85726"/>
            <a:ext cx="10104437" cy="1003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8183" y="1275666"/>
            <a:ext cx="11155068" cy="4853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27502" y="6300943"/>
            <a:ext cx="5103853" cy="362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r>
              <a:rPr lang="de-DE"/>
              <a:t>16.06.2026 I DBU · Förderinitiative »Speicher und Netze« I Dr. Emanuele Marini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4175" y="6298534"/>
            <a:ext cx="48592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1">
                <a:solidFill>
                  <a:srgbClr val="000000"/>
                </a:solidFill>
              </a:defRPr>
            </a:lvl1pPr>
          </a:lstStyle>
          <a:p>
            <a:fld id="{3B0490F9-8469-482C-8AC2-D2C38DDE81A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050" y="6309489"/>
            <a:ext cx="756013" cy="4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761" r:id="rId4"/>
    <p:sldLayoutId id="2147483698" r:id="rId5"/>
    <p:sldLayoutId id="2147483699" r:id="rId6"/>
    <p:sldLayoutId id="2147483696" r:id="rId7"/>
    <p:sldLayoutId id="2147483755" r:id="rId8"/>
    <p:sldLayoutId id="2147483701" r:id="rId9"/>
    <p:sldLayoutId id="2147483756" r:id="rId10"/>
    <p:sldLayoutId id="2147483702" r:id="rId11"/>
    <p:sldLayoutId id="2147483725" r:id="rId12"/>
    <p:sldLayoutId id="2147483703" r:id="rId13"/>
    <p:sldLayoutId id="2147483758" r:id="rId14"/>
    <p:sldLayoutId id="2147483705" r:id="rId15"/>
    <p:sldLayoutId id="2147483706" r:id="rId16"/>
    <p:sldLayoutId id="2147483707" r:id="rId17"/>
    <p:sldLayoutId id="2147483708" r:id="rId18"/>
    <p:sldLayoutId id="2147483711" r:id="rId19"/>
    <p:sldLayoutId id="2147483712" r:id="rId20"/>
    <p:sldLayoutId id="2147483724" r:id="rId21"/>
    <p:sldLayoutId id="2147483763" r:id="rId22"/>
    <p:sldLayoutId id="214748376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686">
          <p15:clr>
            <a:srgbClr val="F26B43"/>
          </p15:clr>
        </p15:guide>
        <p15:guide id="4" pos="6698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01874" y="1268413"/>
            <a:ext cx="11310831" cy="857557"/>
          </a:xfrm>
        </p:spPr>
        <p:txBody>
          <a:bodyPr/>
          <a:lstStyle/>
          <a:p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Wiederaufladbare alkalische Zn-MnO</a:t>
            </a:r>
            <a:r>
              <a:rPr lang="de-DE" sz="2800" b="1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-Batterien</a:t>
            </a:r>
            <a:b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kosteneffiziente dezentrale saisonale Stromspeicher</a:t>
            </a:r>
            <a:endParaRPr lang="en-GB" sz="2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696687" y="2363441"/>
            <a:ext cx="9964828" cy="1524894"/>
          </a:xfrm>
        </p:spPr>
        <p:txBody>
          <a:bodyPr/>
          <a:lstStyle/>
          <a:p>
            <a:r>
              <a:rPr lang="de-DE" sz="2000" dirty="0"/>
              <a:t>DBU </a:t>
            </a:r>
            <a:r>
              <a:rPr lang="en-GB" sz="2000" dirty="0">
                <a:ea typeface="+mn-lt"/>
                <a:cs typeface="+mn-lt"/>
              </a:rPr>
              <a:t>· </a:t>
            </a:r>
            <a:r>
              <a:rPr lang="de-DE" sz="2000" dirty="0"/>
              <a:t>Förderinitiative »Speicher und Netze« </a:t>
            </a:r>
          </a:p>
          <a:p>
            <a:r>
              <a:rPr lang="en-GB" sz="2000" dirty="0" err="1">
                <a:ea typeface="+mn-lt"/>
                <a:cs typeface="+mn-lt"/>
              </a:rPr>
              <a:t>Dr.</a:t>
            </a:r>
            <a:r>
              <a:rPr lang="en-GB" sz="2000" dirty="0">
                <a:ea typeface="+mn-lt"/>
                <a:cs typeface="+mn-lt"/>
              </a:rPr>
              <a:t> Emanuele Marini</a:t>
            </a:r>
          </a:p>
          <a:p>
            <a:r>
              <a:rPr lang="en-GB" sz="2000" dirty="0">
                <a:ea typeface="+mn-lt"/>
                <a:cs typeface="+mn-lt"/>
              </a:rPr>
              <a:t>16. </a:t>
            </a:r>
            <a:r>
              <a:rPr lang="en-GB" sz="2000" dirty="0" err="1">
                <a:ea typeface="+mn-lt"/>
                <a:cs typeface="+mn-lt"/>
              </a:rPr>
              <a:t>Juni</a:t>
            </a:r>
            <a:r>
              <a:rPr lang="en-GB" sz="2000" dirty="0">
                <a:ea typeface="+mn-lt"/>
                <a:cs typeface="+mn-lt"/>
              </a:rPr>
              <a:t> 2026 · </a:t>
            </a:r>
            <a:r>
              <a:rPr lang="de-DE" sz="2000" dirty="0"/>
              <a:t>Osnabrück</a:t>
            </a:r>
            <a:endParaRPr lang="en-GB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Kurzzeitspeicher verschieben Solarstrom über Stunden – </a:t>
            </a:r>
            <a:r>
              <a:rPr lang="de-DE" dirty="0" err="1"/>
              <a:t>Saisonalspeicher</a:t>
            </a:r>
            <a:r>
              <a:rPr lang="de-DE" dirty="0"/>
              <a:t> über Monate</a:t>
            </a: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saisonale Speicherung eine andere Größenordnung ist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A8C884-F805-41AE-8F24-9389AFEB07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5FB71-81EB-4D83-861E-562F7F15E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988" y="1258534"/>
            <a:ext cx="12065286" cy="503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EE77E5-8FAA-49F8-A112-368D60A9F158}"/>
              </a:ext>
            </a:extLst>
          </p:cNvPr>
          <p:cNvSpPr txBox="1"/>
          <p:nvPr/>
        </p:nvSpPr>
        <p:spPr>
          <a:xfrm>
            <a:off x="3706368" y="2247638"/>
            <a:ext cx="3119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Tag/Nacht: ca. 5 kWh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86A71-7005-417A-8E1B-8D6AA544776D}"/>
              </a:ext>
            </a:extLst>
          </p:cNvPr>
          <p:cNvSpPr txBox="1"/>
          <p:nvPr/>
        </p:nvSpPr>
        <p:spPr>
          <a:xfrm>
            <a:off x="7132402" y="5757048"/>
            <a:ext cx="4785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rgbClr val="FF0000"/>
                </a:solidFill>
              </a:rPr>
              <a:t>Sommer → Winter: ca. 0.8–1.0 MWh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Monatelang speichern, selten </a:t>
            </a:r>
            <a:r>
              <a:rPr lang="de-DE" dirty="0" err="1"/>
              <a:t>zyklieren</a:t>
            </a:r>
            <a:r>
              <a:rPr lang="de-DE" dirty="0"/>
              <a:t>, günstig bleiben.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Anforderungen an saisonale Stromspeicher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A8C884-F805-41AE-8F24-9389AFEB07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846C8-286A-4CC1-8D0A-968BFA61D92B}"/>
              </a:ext>
            </a:extLst>
          </p:cNvPr>
          <p:cNvSpPr txBox="1"/>
          <p:nvPr/>
        </p:nvSpPr>
        <p:spPr>
          <a:xfrm>
            <a:off x="515938" y="1367991"/>
            <a:ext cx="906621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Geringe Zyklenzahl</a:t>
            </a:r>
            <a:r>
              <a:rPr lang="de-DE" sz="2400" dirty="0"/>
              <a:t>: ~1-2 Vollzyklen pro Jahr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Geringe Selbstentladung</a:t>
            </a:r>
            <a:r>
              <a:rPr lang="de-DE" sz="2400" dirty="0"/>
              <a:t>: &lt; 1–2 % Verlust pro Monat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Sehr niedrige Speicherkosten</a:t>
            </a:r>
            <a:r>
              <a:rPr lang="de-DE" sz="2400" dirty="0"/>
              <a:t>: &lt; 10–30 k€/MWh Speicherkapazität</a:t>
            </a:r>
            <a:endParaRPr lang="de-DE" sz="2400" b="1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Hohe Sicherheit</a:t>
            </a:r>
            <a:r>
              <a:rPr lang="de-DE" sz="2400" dirty="0"/>
              <a:t>: nicht brennbar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Lange Kalenderlebensdauer</a:t>
            </a:r>
            <a:r>
              <a:rPr lang="de-DE" sz="2400" dirty="0"/>
              <a:t>: 15–20 Jahre Betriebsdauer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DE" sz="2400" b="1" dirty="0"/>
              <a:t>Nachhaltige Materialien &amp; Souveränität</a:t>
            </a:r>
            <a:r>
              <a:rPr lang="de-DE" sz="2400" dirty="0"/>
              <a:t>: Abundant, recyclingfähig, geringe Abhängigkeit von kritischen Rohstoffen und globalen Lieferketten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15A18-784C-4078-80EA-6F545C67A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024" y="1472766"/>
            <a:ext cx="3293138" cy="2803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791103-C490-41A7-83DC-EAB21C5BFE37}"/>
              </a:ext>
            </a:extLst>
          </p:cNvPr>
          <p:cNvSpPr txBox="1"/>
          <p:nvPr/>
        </p:nvSpPr>
        <p:spPr>
          <a:xfrm>
            <a:off x="9218962" y="1877410"/>
            <a:ext cx="17525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600" b="1" dirty="0">
                <a:solidFill>
                  <a:srgbClr val="FF0000"/>
                </a:solidFill>
              </a:rPr>
              <a:t>ca. 0.8–1.0 MWh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ED294-0ECB-4CA1-9769-0284DA23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3012" y="4791075"/>
            <a:ext cx="1373847" cy="9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Energie kann als Molekül, Wärme, Lageenergie, Druck oder direkt elektrochemisch gespeichert werden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Saisonale Speicheralternativen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A8C884-F805-41AE-8F24-9389AFEB07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C23AC-C5F2-45BE-AC03-BA57938295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" y="1258626"/>
            <a:ext cx="11989018" cy="48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Strategischer Vergleich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Batterietechnologien für saisonale Speicher 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A8C884-F805-41AE-8F24-9389AFEB07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74BB57-795A-49FB-90DD-5E353317B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142" y="1152534"/>
            <a:ext cx="10394233" cy="50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Eine ionenselektive Membran blockiert Zinkat-Crossover und schützt die </a:t>
            </a:r>
            <a:r>
              <a:rPr lang="de-DE" dirty="0" err="1"/>
              <a:t>MnO</a:t>
            </a:r>
            <a:r>
              <a:rPr lang="de-DE" dirty="0"/>
              <a:t>₂-Kathode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5725"/>
            <a:ext cx="10923587" cy="631909"/>
          </a:xfrm>
        </p:spPr>
        <p:txBody>
          <a:bodyPr/>
          <a:lstStyle/>
          <a:p>
            <a:r>
              <a:rPr lang="de-DE" dirty="0"/>
              <a:t>Unsere Kerntechnologie: Wiederaufladbare </a:t>
            </a:r>
            <a:r>
              <a:rPr lang="de-DE" dirty="0" err="1"/>
              <a:t>Zinc</a:t>
            </a:r>
            <a:r>
              <a:rPr lang="de-DE" dirty="0"/>
              <a:t>-Mangandioxid Batterien</a:t>
            </a:r>
            <a:endParaRPr lang="de-DE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B0490F9-8469-482C-8AC2-D2C38DDE81A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A8C884-F805-41AE-8F24-9389AFEB07E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sp>
        <p:nvSpPr>
          <p:cNvPr id="75" name="Textfeld 4">
            <a:extLst>
              <a:ext uri="{FF2B5EF4-FFF2-40B4-BE49-F238E27FC236}">
                <a16:creationId xmlns:a16="http://schemas.microsoft.com/office/drawing/2014/main" id="{1D7230F9-D7DA-4845-8960-EE4D70F2D52B}"/>
              </a:ext>
            </a:extLst>
          </p:cNvPr>
          <p:cNvSpPr txBox="1"/>
          <p:nvPr/>
        </p:nvSpPr>
        <p:spPr>
          <a:xfrm>
            <a:off x="5354289" y="1171007"/>
            <a:ext cx="3529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prstClr val="black"/>
                </a:solidFill>
                <a:latin typeface="Calibri" panose="020F0502020204030204"/>
              </a:rPr>
              <a:t>Standard Separator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FD7B20-D6E0-4C2D-AAD3-EA61BB8303F2}"/>
              </a:ext>
            </a:extLst>
          </p:cNvPr>
          <p:cNvGrpSpPr/>
          <p:nvPr/>
        </p:nvGrpSpPr>
        <p:grpSpPr>
          <a:xfrm>
            <a:off x="5912206" y="1741518"/>
            <a:ext cx="2399266" cy="4455536"/>
            <a:chOff x="5912203" y="1741515"/>
            <a:chExt cx="2399266" cy="4455536"/>
          </a:xfrm>
        </p:grpSpPr>
        <p:grpSp>
          <p:nvGrpSpPr>
            <p:cNvPr id="44" name="Gruppieren 10">
              <a:extLst>
                <a:ext uri="{FF2B5EF4-FFF2-40B4-BE49-F238E27FC236}">
                  <a16:creationId xmlns:a16="http://schemas.microsoft.com/office/drawing/2014/main" id="{5C1B6E1B-D6DF-4C5F-A2CE-53CF3CD1E9A8}"/>
                </a:ext>
              </a:extLst>
            </p:cNvPr>
            <p:cNvGrpSpPr/>
            <p:nvPr/>
          </p:nvGrpSpPr>
          <p:grpSpPr>
            <a:xfrm rot="5400000">
              <a:off x="4884068" y="3067972"/>
              <a:ext cx="4455536" cy="1802622"/>
              <a:chOff x="6934200" y="5124533"/>
              <a:chExt cx="4991105" cy="2019302"/>
            </a:xfrm>
          </p:grpSpPr>
          <p:sp>
            <p:nvSpPr>
              <p:cNvPr id="45" name="Rechteck 6">
                <a:extLst>
                  <a:ext uri="{FF2B5EF4-FFF2-40B4-BE49-F238E27FC236}">
                    <a16:creationId xmlns:a16="http://schemas.microsoft.com/office/drawing/2014/main" id="{B23E0FAE-698C-4081-931A-ABAFABC62962}"/>
                  </a:ext>
                </a:extLst>
              </p:cNvPr>
              <p:cNvSpPr/>
              <p:nvPr/>
            </p:nvSpPr>
            <p:spPr>
              <a:xfrm>
                <a:off x="6934200" y="5124534"/>
                <a:ext cx="4991101" cy="2019300"/>
              </a:xfrm>
              <a:prstGeom prst="rect">
                <a:avLst/>
              </a:prstGeom>
              <a:pattFill prst="solidDmnd">
                <a:fgClr>
                  <a:srgbClr val="4472C4">
                    <a:lumMod val="60000"/>
                    <a:lumOff val="40000"/>
                  </a:srgbClr>
                </a:fgClr>
                <a:bgClr>
                  <a:sysClr val="window" lastClr="FFFFFF"/>
                </a:bgClr>
              </a:pattFill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hteck 7">
                <a:extLst>
                  <a:ext uri="{FF2B5EF4-FFF2-40B4-BE49-F238E27FC236}">
                    <a16:creationId xmlns:a16="http://schemas.microsoft.com/office/drawing/2014/main" id="{A6AC39B0-AE39-471D-866F-265F4CF6CB32}"/>
                  </a:ext>
                </a:extLst>
              </p:cNvPr>
              <p:cNvSpPr/>
              <p:nvPr/>
            </p:nvSpPr>
            <p:spPr>
              <a:xfrm>
                <a:off x="6934205" y="5124533"/>
                <a:ext cx="2006876" cy="201930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hteck 8">
                <a:extLst>
                  <a:ext uri="{FF2B5EF4-FFF2-40B4-BE49-F238E27FC236}">
                    <a16:creationId xmlns:a16="http://schemas.microsoft.com/office/drawing/2014/main" id="{C33F043F-768B-4733-8A66-CBCA5814A976}"/>
                  </a:ext>
                </a:extLst>
              </p:cNvPr>
              <p:cNvSpPr/>
              <p:nvPr/>
            </p:nvSpPr>
            <p:spPr>
              <a:xfrm>
                <a:off x="9922155" y="5124535"/>
                <a:ext cx="2003150" cy="20193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feld 20">
              <a:extLst>
                <a:ext uri="{FF2B5EF4-FFF2-40B4-BE49-F238E27FC236}">
                  <a16:creationId xmlns:a16="http://schemas.microsoft.com/office/drawing/2014/main" id="{56BAEA87-82D5-4973-B85C-9B7E287A19B9}"/>
                </a:ext>
              </a:extLst>
            </p:cNvPr>
            <p:cNvSpPr txBox="1"/>
            <p:nvPr/>
          </p:nvSpPr>
          <p:spPr>
            <a:xfrm>
              <a:off x="5912203" y="1839449"/>
              <a:ext cx="2399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prstClr val="white"/>
                  </a:solidFill>
                  <a:latin typeface="Calibri" panose="020F0502020204030204"/>
                </a:rPr>
                <a:t>MnO</a:t>
              </a:r>
              <a:r>
                <a:rPr lang="de-DE" sz="2800" b="1" baseline="-25000" dirty="0">
                  <a:solidFill>
                    <a:prstClr val="white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53" name="Textfeld 21">
              <a:extLst>
                <a:ext uri="{FF2B5EF4-FFF2-40B4-BE49-F238E27FC236}">
                  <a16:creationId xmlns:a16="http://schemas.microsoft.com/office/drawing/2014/main" id="{3FB53651-8350-4934-9FA1-4583A7B7D9F1}"/>
                </a:ext>
              </a:extLst>
            </p:cNvPr>
            <p:cNvSpPr txBox="1"/>
            <p:nvPr/>
          </p:nvSpPr>
          <p:spPr>
            <a:xfrm>
              <a:off x="6654269" y="5573996"/>
              <a:ext cx="9725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err="1">
                  <a:solidFill>
                    <a:prstClr val="black"/>
                  </a:solidFill>
                  <a:latin typeface="Calibri" panose="020F0502020204030204"/>
                </a:rPr>
                <a:t>Zn</a:t>
              </a:r>
              <a:endParaRPr lang="de-DE" sz="2800" b="1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3" name="Grafik 13">
            <a:extLst>
              <a:ext uri="{FF2B5EF4-FFF2-40B4-BE49-F238E27FC236}">
                <a16:creationId xmlns:a16="http://schemas.microsoft.com/office/drawing/2014/main" id="{19D38B4E-F9CE-44AD-ABE8-3BF37CB13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920048" y="1696159"/>
            <a:ext cx="2612946" cy="4493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F7BE9-D003-4B18-A3A5-D7986CB26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6454167" y="4993179"/>
            <a:ext cx="566369" cy="58550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FD1937B-5F6D-4B9D-9B2C-8A18E0184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7339396" y="4984868"/>
            <a:ext cx="566369" cy="58550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A3CD555-4C87-4DFC-99F3-0A41E59E6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6909207" y="4432695"/>
            <a:ext cx="566369" cy="585509"/>
          </a:xfrm>
          <a:prstGeom prst="rect">
            <a:avLst/>
          </a:prstGeom>
        </p:spPr>
      </p:pic>
      <p:sp>
        <p:nvSpPr>
          <p:cNvPr id="42" name="Textfeld 21">
            <a:extLst>
              <a:ext uri="{FF2B5EF4-FFF2-40B4-BE49-F238E27FC236}">
                <a16:creationId xmlns:a16="http://schemas.microsoft.com/office/drawing/2014/main" id="{65753EF6-13E6-4B54-96FE-BBC2FE247390}"/>
              </a:ext>
            </a:extLst>
          </p:cNvPr>
          <p:cNvSpPr txBox="1"/>
          <p:nvPr/>
        </p:nvSpPr>
        <p:spPr>
          <a:xfrm>
            <a:off x="3860272" y="3546978"/>
            <a:ext cx="97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prstClr val="black"/>
                </a:solidFill>
                <a:latin typeface="Calibri" panose="020F0502020204030204"/>
              </a:rPr>
              <a:t>Zn</a:t>
            </a:r>
            <a:endParaRPr lang="de-DE" sz="2800" b="1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feld 21">
            <a:extLst>
              <a:ext uri="{FF2B5EF4-FFF2-40B4-BE49-F238E27FC236}">
                <a16:creationId xmlns:a16="http://schemas.microsoft.com/office/drawing/2014/main" id="{BAB925D7-BE83-49CC-8F86-1CE40C0B4D27}"/>
              </a:ext>
            </a:extLst>
          </p:cNvPr>
          <p:cNvSpPr txBox="1"/>
          <p:nvPr/>
        </p:nvSpPr>
        <p:spPr>
          <a:xfrm>
            <a:off x="3562521" y="1747542"/>
            <a:ext cx="118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/>
              </a:rPr>
              <a:t>MnO</a:t>
            </a:r>
            <a:r>
              <a:rPr lang="de-DE" sz="2800" b="1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7BA5715-9706-472E-926B-8436D8F1CB16}"/>
              </a:ext>
            </a:extLst>
          </p:cNvPr>
          <p:cNvSpPr/>
          <p:nvPr/>
        </p:nvSpPr>
        <p:spPr>
          <a:xfrm rot="5732685">
            <a:off x="3716820" y="2522928"/>
            <a:ext cx="732472" cy="18809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1">
            <a:extLst>
              <a:ext uri="{FF2B5EF4-FFF2-40B4-BE49-F238E27FC236}">
                <a16:creationId xmlns:a16="http://schemas.microsoft.com/office/drawing/2014/main" id="{1FE2DFC3-8F68-4C1B-AB64-006CB8040587}"/>
              </a:ext>
            </a:extLst>
          </p:cNvPr>
          <p:cNvSpPr txBox="1"/>
          <p:nvPr/>
        </p:nvSpPr>
        <p:spPr>
          <a:xfrm>
            <a:off x="970421" y="1741913"/>
            <a:ext cx="17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prstClr val="black"/>
                </a:solidFill>
                <a:latin typeface="Calibri" panose="020F0502020204030204"/>
              </a:rPr>
              <a:t>Separator</a:t>
            </a:r>
            <a:endParaRPr lang="de-DE" sz="2800" b="1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B6F8E-36FF-4168-9E10-7CD74B33D209}"/>
              </a:ext>
            </a:extLst>
          </p:cNvPr>
          <p:cNvSpPr txBox="1"/>
          <p:nvPr/>
        </p:nvSpPr>
        <p:spPr>
          <a:xfrm>
            <a:off x="1417355" y="5318252"/>
            <a:ext cx="318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Hetaerolith</a:t>
            </a:r>
            <a:r>
              <a:rPr lang="en-US" sz="2000" b="1" dirty="0"/>
              <a:t> (ZnMn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4</a:t>
            </a:r>
            <a:r>
              <a:rPr lang="en-US" sz="2000" b="1" dirty="0"/>
              <a:t>) </a:t>
            </a:r>
            <a:r>
              <a:rPr lang="en-US" sz="2000" b="1" dirty="0" err="1"/>
              <a:t>ist</a:t>
            </a:r>
            <a:r>
              <a:rPr lang="en-US" sz="2000" b="1" dirty="0"/>
              <a:t> </a:t>
            </a:r>
            <a:r>
              <a:rPr lang="en-US" sz="2000" b="1" dirty="0" err="1"/>
              <a:t>nicht</a:t>
            </a:r>
            <a:r>
              <a:rPr lang="en-US" sz="2000" b="1" dirty="0"/>
              <a:t> </a:t>
            </a:r>
            <a:r>
              <a:rPr lang="en-US" sz="2000" b="1" dirty="0" err="1"/>
              <a:t>wiederaufladbar</a:t>
            </a:r>
            <a:r>
              <a:rPr lang="en-US" sz="2000" b="1" dirty="0"/>
              <a:t>!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1B0B4F-2CFE-4466-8E10-147374E28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8" y="1560205"/>
            <a:ext cx="1240120" cy="12401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9BB644-959D-4892-9C6C-193FDABBB0C3}"/>
              </a:ext>
            </a:extLst>
          </p:cNvPr>
          <p:cNvSpPr/>
          <p:nvPr/>
        </p:nvSpPr>
        <p:spPr>
          <a:xfrm>
            <a:off x="1658158" y="3079386"/>
            <a:ext cx="3174671" cy="779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12">
            <a:extLst>
              <a:ext uri="{FF2B5EF4-FFF2-40B4-BE49-F238E27FC236}">
                <a16:creationId xmlns:a16="http://schemas.microsoft.com/office/drawing/2014/main" id="{0B2D6FEC-A5EA-4FF7-88B5-5265452B54B2}"/>
              </a:ext>
            </a:extLst>
          </p:cNvPr>
          <p:cNvSpPr/>
          <p:nvPr/>
        </p:nvSpPr>
        <p:spPr>
          <a:xfrm>
            <a:off x="2952202" y="2877795"/>
            <a:ext cx="325120" cy="59184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ACAAD0A-9938-47DC-97A1-0C2644965265}"/>
              </a:ext>
            </a:extLst>
          </p:cNvPr>
          <p:cNvSpPr/>
          <p:nvPr/>
        </p:nvSpPr>
        <p:spPr>
          <a:xfrm rot="4527657" flipV="1">
            <a:off x="1502652" y="2655458"/>
            <a:ext cx="841091" cy="15156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uppieren 83">
            <a:extLst>
              <a:ext uri="{FF2B5EF4-FFF2-40B4-BE49-F238E27FC236}">
                <a16:creationId xmlns:a16="http://schemas.microsoft.com/office/drawing/2014/main" id="{C2AEABDB-103C-4BC9-B845-102391E7978F}"/>
              </a:ext>
            </a:extLst>
          </p:cNvPr>
          <p:cNvGrpSpPr/>
          <p:nvPr/>
        </p:nvGrpSpPr>
        <p:grpSpPr>
          <a:xfrm rot="5400000">
            <a:off x="7808477" y="3067975"/>
            <a:ext cx="4455537" cy="1802621"/>
            <a:chOff x="6934199" y="5124533"/>
            <a:chExt cx="4991104" cy="2019301"/>
          </a:xfrm>
        </p:grpSpPr>
        <p:sp>
          <p:nvSpPr>
            <p:cNvPr id="31" name="Rechteck 84">
              <a:extLst>
                <a:ext uri="{FF2B5EF4-FFF2-40B4-BE49-F238E27FC236}">
                  <a16:creationId xmlns:a16="http://schemas.microsoft.com/office/drawing/2014/main" id="{7706C438-F342-42F3-87C0-E8A0C3D37A4B}"/>
                </a:ext>
              </a:extLst>
            </p:cNvPr>
            <p:cNvSpPr/>
            <p:nvPr/>
          </p:nvSpPr>
          <p:spPr>
            <a:xfrm>
              <a:off x="6934199" y="5124534"/>
              <a:ext cx="4991100" cy="2019300"/>
            </a:xfrm>
            <a:prstGeom prst="rect">
              <a:avLst/>
            </a:prstGeom>
            <a:pattFill prst="dkVert">
              <a:fgClr>
                <a:srgbClr val="FFC000"/>
              </a:fgClr>
              <a:bgClr>
                <a:sysClr val="window" lastClr="FFFFFF"/>
              </a:bgClr>
            </a:patt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hteck 85">
              <a:extLst>
                <a:ext uri="{FF2B5EF4-FFF2-40B4-BE49-F238E27FC236}">
                  <a16:creationId xmlns:a16="http://schemas.microsoft.com/office/drawing/2014/main" id="{810B4302-8C83-4D72-ABA0-37581218E462}"/>
                </a:ext>
              </a:extLst>
            </p:cNvPr>
            <p:cNvSpPr/>
            <p:nvPr/>
          </p:nvSpPr>
          <p:spPr>
            <a:xfrm>
              <a:off x="6934204" y="5124533"/>
              <a:ext cx="2006876" cy="2019300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hteck 86">
              <a:extLst>
                <a:ext uri="{FF2B5EF4-FFF2-40B4-BE49-F238E27FC236}">
                  <a16:creationId xmlns:a16="http://schemas.microsoft.com/office/drawing/2014/main" id="{85529B4D-6E36-49E6-8E1B-0E6F18653083}"/>
                </a:ext>
              </a:extLst>
            </p:cNvPr>
            <p:cNvSpPr/>
            <p:nvPr/>
          </p:nvSpPr>
          <p:spPr>
            <a:xfrm>
              <a:off x="9922153" y="5124533"/>
              <a:ext cx="2003150" cy="20193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feld 88">
            <a:extLst>
              <a:ext uri="{FF2B5EF4-FFF2-40B4-BE49-F238E27FC236}">
                <a16:creationId xmlns:a16="http://schemas.microsoft.com/office/drawing/2014/main" id="{0813AD9E-C5DC-416C-B39E-1467077F2BCA}"/>
              </a:ext>
            </a:extLst>
          </p:cNvPr>
          <p:cNvSpPr txBox="1"/>
          <p:nvPr/>
        </p:nvSpPr>
        <p:spPr>
          <a:xfrm>
            <a:off x="9564299" y="5573999"/>
            <a:ext cx="97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>
                <a:solidFill>
                  <a:prstClr val="black"/>
                </a:solidFill>
                <a:latin typeface="Calibri" panose="020F0502020204030204"/>
              </a:rPr>
              <a:t>Zn</a:t>
            </a:r>
            <a:endParaRPr lang="de-DE" sz="2800" b="1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feld 42">
            <a:extLst>
              <a:ext uri="{FF2B5EF4-FFF2-40B4-BE49-F238E27FC236}">
                <a16:creationId xmlns:a16="http://schemas.microsoft.com/office/drawing/2014/main" id="{C097880B-B881-4C5A-AF5F-D262E34DDF01}"/>
              </a:ext>
            </a:extLst>
          </p:cNvPr>
          <p:cNvSpPr txBox="1"/>
          <p:nvPr/>
        </p:nvSpPr>
        <p:spPr>
          <a:xfrm>
            <a:off x="7992250" y="1175724"/>
            <a:ext cx="4087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solidFill>
                  <a:prstClr val="black"/>
                </a:solidFill>
                <a:latin typeface="Calibri" panose="020F0502020204030204"/>
              </a:rPr>
              <a:t>Ion selektive Membran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ADA1EF-2C05-444D-AAAC-EDB8414D0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12" y="1544437"/>
            <a:ext cx="1224164" cy="122416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B085AF-EFE7-4BB9-BFD9-44CFBFB73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9371305" y="5043786"/>
            <a:ext cx="566369" cy="5855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C9A42A2-5462-4586-97E9-AC6B7255D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10253671" y="5043786"/>
            <a:ext cx="566369" cy="5855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9075470-7912-4C7E-8AD3-1CE62F0D4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961">
            <a:off x="9812489" y="4473086"/>
            <a:ext cx="566369" cy="585509"/>
          </a:xfrm>
          <a:prstGeom prst="rect">
            <a:avLst/>
          </a:prstGeom>
        </p:spPr>
      </p:pic>
      <p:sp>
        <p:nvSpPr>
          <p:cNvPr id="41" name="Textfeld 87">
            <a:extLst>
              <a:ext uri="{FF2B5EF4-FFF2-40B4-BE49-F238E27FC236}">
                <a16:creationId xmlns:a16="http://schemas.microsoft.com/office/drawing/2014/main" id="{28FC9408-9041-4DA2-A0EF-6971547BCE9D}"/>
              </a:ext>
            </a:extLst>
          </p:cNvPr>
          <p:cNvSpPr txBox="1"/>
          <p:nvPr/>
        </p:nvSpPr>
        <p:spPr>
          <a:xfrm>
            <a:off x="9049462" y="1839452"/>
            <a:ext cx="197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prstClr val="white"/>
                </a:solidFill>
                <a:latin typeface="Calibri" panose="020F0502020204030204"/>
              </a:rPr>
              <a:t>MnO</a:t>
            </a:r>
            <a:r>
              <a:rPr lang="de-DE" sz="28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93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00234 -0.3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5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403 -0.315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5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391 -0.313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0481 -0.05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8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0482 -0.1127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564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0222 -0.125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" grpId="0"/>
      <p:bldP spid="9" grpId="0" animBg="1"/>
      <p:bldP spid="49" grpId="0" animBg="1"/>
      <p:bldP spid="35" grpId="0"/>
      <p:bldP spid="36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3323A183-1F72-4B72-87C9-216124799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731620"/>
            <a:ext cx="11058110" cy="346075"/>
          </a:xfrm>
        </p:spPr>
        <p:txBody>
          <a:bodyPr/>
          <a:lstStyle/>
          <a:p>
            <a:r>
              <a:rPr lang="de-DE" dirty="0"/>
              <a:t>Wässrige, nicht brennbare Zn–</a:t>
            </a:r>
            <a:r>
              <a:rPr lang="de-DE" dirty="0" err="1"/>
              <a:t>MnO</a:t>
            </a:r>
            <a:r>
              <a:rPr lang="de-DE" dirty="0"/>
              <a:t>₂-Chemie für </a:t>
            </a:r>
            <a:r>
              <a:rPr lang="de-DE" dirty="0" err="1"/>
              <a:t>großskalige</a:t>
            </a:r>
            <a:r>
              <a:rPr lang="de-DE" dirty="0"/>
              <a:t> stationäre Batteriespeicher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C0FA5-DCAA-4556-B6E4-CC9F8E35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5725"/>
            <a:ext cx="11244262" cy="631909"/>
          </a:xfrm>
        </p:spPr>
        <p:txBody>
          <a:bodyPr/>
          <a:lstStyle/>
          <a:p>
            <a:r>
              <a:rPr lang="de-DE" dirty="0"/>
              <a:t>Entwicklungspfad am ZSW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2E43-4CD4-4267-9EF7-69777FA5A8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dirty="0"/>
              <a:t>7</a:t>
            </a:r>
          </a:p>
        </p:txBody>
      </p:sp>
      <p:pic>
        <p:nvPicPr>
          <p:cNvPr id="25" name="Grafik 22">
            <a:extLst>
              <a:ext uri="{FF2B5EF4-FFF2-40B4-BE49-F238E27FC236}">
                <a16:creationId xmlns:a16="http://schemas.microsoft.com/office/drawing/2014/main" id="{67CE11E2-C219-4FC1-849A-07B1957CD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25" y="2622517"/>
            <a:ext cx="2070239" cy="18581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F2CD92-B390-4F96-997F-8FCF537CCC68}"/>
              </a:ext>
            </a:extLst>
          </p:cNvPr>
          <p:cNvSpPr txBox="1"/>
          <p:nvPr/>
        </p:nvSpPr>
        <p:spPr>
          <a:xfrm>
            <a:off x="1404143" y="2004105"/>
            <a:ext cx="1335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>
                <a:latin typeface="+mj-lt"/>
              </a:rPr>
              <a:t>&lt; 10 Ah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E0DA8D-6F53-46F0-9F11-E6C3243E2F9B}"/>
              </a:ext>
            </a:extLst>
          </p:cNvPr>
          <p:cNvSpPr txBox="1"/>
          <p:nvPr/>
        </p:nvSpPr>
        <p:spPr>
          <a:xfrm>
            <a:off x="8632358" y="1398484"/>
            <a:ext cx="279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+mj-lt"/>
              </a:rPr>
              <a:t>Prismatische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Zelle</a:t>
            </a:r>
            <a:endParaRPr lang="en-GB" sz="2400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A97419-965C-4704-889E-15A33454266D}"/>
              </a:ext>
            </a:extLst>
          </p:cNvPr>
          <p:cNvSpPr txBox="1"/>
          <p:nvPr/>
        </p:nvSpPr>
        <p:spPr>
          <a:xfrm>
            <a:off x="728164" y="1315903"/>
            <a:ext cx="27135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err="1">
                <a:latin typeface="+mj-lt"/>
              </a:rPr>
              <a:t>Bobbinzelle</a:t>
            </a:r>
            <a:endParaRPr lang="en-GB" sz="2200" b="1" dirty="0">
              <a:latin typeface="+mj-lt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A66A222-4461-4C2F-BAD8-1595D24582AE}"/>
              </a:ext>
            </a:extLst>
          </p:cNvPr>
          <p:cNvGrpSpPr/>
          <p:nvPr/>
        </p:nvGrpSpPr>
        <p:grpSpPr>
          <a:xfrm>
            <a:off x="3919660" y="2272493"/>
            <a:ext cx="4126412" cy="2133073"/>
            <a:chOff x="3704563" y="2347548"/>
            <a:chExt cx="4345256" cy="2306994"/>
          </a:xfrm>
        </p:grpSpPr>
        <p:pic>
          <p:nvPicPr>
            <p:cNvPr id="24" name="Grafik 19">
              <a:extLst>
                <a:ext uri="{FF2B5EF4-FFF2-40B4-BE49-F238E27FC236}">
                  <a16:creationId xmlns:a16="http://schemas.microsoft.com/office/drawing/2014/main" id="{50A88AD4-FCC6-47A9-8210-923D31819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04563" y="2347548"/>
              <a:ext cx="4345256" cy="185810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CDB534F-2E0A-4828-94A6-5E9DED75638C}"/>
                </a:ext>
              </a:extLst>
            </p:cNvPr>
            <p:cNvSpPr txBox="1"/>
            <p:nvPr/>
          </p:nvSpPr>
          <p:spPr>
            <a:xfrm>
              <a:off x="4008221" y="4285210"/>
              <a:ext cx="34480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latin typeface="+mj-lt"/>
                </a:rPr>
                <a:t>Ionenselektive Membran [1]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445B2DFE-4E85-4C1C-938C-0B30D980E36A}"/>
              </a:ext>
            </a:extLst>
          </p:cNvPr>
          <p:cNvSpPr txBox="1"/>
          <p:nvPr/>
        </p:nvSpPr>
        <p:spPr>
          <a:xfrm>
            <a:off x="8693389" y="5314680"/>
            <a:ext cx="3448050" cy="1055608"/>
          </a:xfrm>
          <a:prstGeom prst="round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wiederaufladbar</a:t>
            </a:r>
            <a:endParaRPr lang="de-DE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nicht brennbar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+mj-lt"/>
              </a:rPr>
              <a:t>europäische Lieferkette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Lithium-frei</a:t>
            </a:r>
            <a:endParaRPr lang="de-DE" sz="1400" dirty="0">
              <a:latin typeface="+mj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44F6E98-E012-4ACC-BF91-FADACE317F00}"/>
              </a:ext>
            </a:extLst>
          </p:cNvPr>
          <p:cNvSpPr txBox="1"/>
          <p:nvPr/>
        </p:nvSpPr>
        <p:spPr>
          <a:xfrm>
            <a:off x="9285061" y="1841606"/>
            <a:ext cx="1335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+mj-lt"/>
              </a:rPr>
              <a:t>&gt; 50 Ah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29638E-9D4B-41BB-943B-FD199D448D12}"/>
              </a:ext>
            </a:extLst>
          </p:cNvPr>
          <p:cNvSpPr txBox="1"/>
          <p:nvPr/>
        </p:nvSpPr>
        <p:spPr>
          <a:xfrm>
            <a:off x="5170487" y="5426985"/>
            <a:ext cx="254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[1] EP4706113A1; </a:t>
            </a:r>
            <a:r>
              <a:rPr lang="de-DE" sz="1200" dirty="0" err="1"/>
              <a:t>Applicant</a:t>
            </a:r>
            <a:r>
              <a:rPr lang="de-DE" sz="1200" dirty="0"/>
              <a:t>: Zentrum für Sonnenenergie und Wasserstoff Forschung Baden Württemberg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A3392AD-5497-40EA-AEC3-DB8223745F0D}"/>
              </a:ext>
            </a:extLst>
          </p:cNvPr>
          <p:cNvSpPr txBox="1"/>
          <p:nvPr/>
        </p:nvSpPr>
        <p:spPr>
          <a:xfrm>
            <a:off x="767138" y="1733139"/>
            <a:ext cx="271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nicht wiederaufladbar</a:t>
            </a:r>
            <a:endParaRPr lang="en-GB" sz="2000" b="1" dirty="0">
              <a:latin typeface="+mj-lt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B6A7F7E-2BF6-4991-97E8-59AF75E8A8C7}"/>
              </a:ext>
            </a:extLst>
          </p:cNvPr>
          <p:cNvGrpSpPr/>
          <p:nvPr/>
        </p:nvGrpSpPr>
        <p:grpSpPr>
          <a:xfrm>
            <a:off x="8204415" y="2145513"/>
            <a:ext cx="3232222" cy="2154814"/>
            <a:chOff x="8485861" y="2212096"/>
            <a:chExt cx="3232222" cy="215481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32A9ED-9D8E-4583-8BFC-CEDFDAB59C2E}"/>
                </a:ext>
              </a:extLst>
            </p:cNvPr>
            <p:cNvSpPr txBox="1"/>
            <p:nvPr/>
          </p:nvSpPr>
          <p:spPr>
            <a:xfrm>
              <a:off x="9002137" y="3485004"/>
              <a:ext cx="171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&gt; 100 Ah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69131DE3-9F3D-4DC6-891D-DE4197FC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85861" y="2212096"/>
              <a:ext cx="3232222" cy="215481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AB59773-706B-4508-A533-B439C30E13D6}"/>
                </a:ext>
              </a:extLst>
            </p:cNvPr>
            <p:cNvSpPr txBox="1"/>
            <p:nvPr/>
          </p:nvSpPr>
          <p:spPr>
            <a:xfrm>
              <a:off x="8935374" y="3226449"/>
              <a:ext cx="2137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</a:rPr>
                <a:t>Zn-MnO</a:t>
              </a:r>
              <a:r>
                <a:rPr lang="de-DE" sz="2400" baseline="-25000" dirty="0">
                  <a:solidFill>
                    <a:schemeClr val="bg1"/>
                  </a:solidFill>
                </a:rPr>
                <a:t>2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Pfeil: Chevron 4">
            <a:extLst>
              <a:ext uri="{FF2B5EF4-FFF2-40B4-BE49-F238E27FC236}">
                <a16:creationId xmlns:a16="http://schemas.microsoft.com/office/drawing/2014/main" id="{CE84EF5F-6F31-43A2-9D21-22BE4BE60BB7}"/>
              </a:ext>
            </a:extLst>
          </p:cNvPr>
          <p:cNvSpPr/>
          <p:nvPr/>
        </p:nvSpPr>
        <p:spPr>
          <a:xfrm>
            <a:off x="1039424" y="4652952"/>
            <a:ext cx="3448050" cy="702819"/>
          </a:xfrm>
          <a:prstGeom prst="chevron">
            <a:avLst/>
          </a:prstGeom>
          <a:solidFill>
            <a:srgbClr val="8AB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Heute verfügbar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112A2AEA-ACF0-4578-B08B-CA54D6C8864D}"/>
              </a:ext>
            </a:extLst>
          </p:cNvPr>
          <p:cNvSpPr/>
          <p:nvPr/>
        </p:nvSpPr>
        <p:spPr>
          <a:xfrm>
            <a:off x="4439053" y="4651915"/>
            <a:ext cx="3697930" cy="702819"/>
          </a:xfrm>
          <a:prstGeom prst="chevron">
            <a:avLst/>
          </a:prstGeom>
          <a:solidFill>
            <a:srgbClr val="8AB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Unsere Innovation </a:t>
            </a: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1AFDE854-0BB4-4C6C-BA22-FBC5ADE5D4F9}"/>
              </a:ext>
            </a:extLst>
          </p:cNvPr>
          <p:cNvSpPr/>
          <p:nvPr/>
        </p:nvSpPr>
        <p:spPr>
          <a:xfrm>
            <a:off x="8046072" y="4660388"/>
            <a:ext cx="3448050" cy="702819"/>
          </a:xfrm>
          <a:prstGeom prst="chevron">
            <a:avLst/>
          </a:prstGeom>
          <a:solidFill>
            <a:srgbClr val="8AB6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Ziel</a:t>
            </a:r>
          </a:p>
        </p:txBody>
      </p:sp>
      <p:sp>
        <p:nvSpPr>
          <p:cNvPr id="23" name="TextBox 78">
            <a:extLst>
              <a:ext uri="{FF2B5EF4-FFF2-40B4-BE49-F238E27FC236}">
                <a16:creationId xmlns:a16="http://schemas.microsoft.com/office/drawing/2014/main" id="{B7C49500-9489-4F53-B790-93C5A21B1C42}"/>
              </a:ext>
            </a:extLst>
          </p:cNvPr>
          <p:cNvSpPr txBox="1"/>
          <p:nvPr/>
        </p:nvSpPr>
        <p:spPr>
          <a:xfrm>
            <a:off x="1092828" y="5426984"/>
            <a:ext cx="2978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Massenprodukt. Produktionskapazität bei Firma Varta ca. 1,8 Mia. Stück in Deutschland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0E13A06-820B-46AF-A3BC-64CD3352181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69EC0B-233F-438F-ACB0-42C288BDFD68}"/>
              </a:ext>
            </a:extLst>
          </p:cNvPr>
          <p:cNvGrpSpPr/>
          <p:nvPr/>
        </p:nvGrpSpPr>
        <p:grpSpPr>
          <a:xfrm>
            <a:off x="4145929" y="1272287"/>
            <a:ext cx="3584571" cy="3406544"/>
            <a:chOff x="5680102" y="-1591730"/>
            <a:chExt cx="3584571" cy="340654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EB1F74-A572-4F39-A2DB-735C5559BA6F}"/>
                </a:ext>
              </a:extLst>
            </p:cNvPr>
            <p:cNvGrpSpPr/>
            <p:nvPr/>
          </p:nvGrpSpPr>
          <p:grpSpPr>
            <a:xfrm>
              <a:off x="5680102" y="-1591730"/>
              <a:ext cx="3584571" cy="3406544"/>
              <a:chOff x="4825773" y="2454307"/>
              <a:chExt cx="3584571" cy="3406544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27F64C2-FB44-45A2-9046-CF17C686B7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-59025" t="-2745" r="-52790" b="-5417"/>
              <a:stretch/>
            </p:blipFill>
            <p:spPr>
              <a:xfrm>
                <a:off x="4825773" y="2454307"/>
                <a:ext cx="3584571" cy="3163916"/>
              </a:xfrm>
              <a:prstGeom prst="rect">
                <a:avLst/>
              </a:prstGeom>
              <a:solidFill>
                <a:schemeClr val="bg1"/>
              </a:solidFill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A13CABA-9700-485B-ABF9-766AAF3D5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83740" y="5097524"/>
                <a:ext cx="1387077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377B3E8-1FFF-4B09-86E7-702740083C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83740" y="3800144"/>
                <a:ext cx="1387077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C0DE397-30DC-4470-BB91-8A5FDDA5C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5954" y="4933026"/>
                <a:ext cx="0" cy="84687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C9480B3-D9D8-4727-9308-E5D5FC45EC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9800" y="4973095"/>
                <a:ext cx="0" cy="838971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ysDash"/>
                <a:headEnd type="none" w="sm" len="sm"/>
                <a:tailEnd type="none" w="sm" len="sm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7C0E60-0B86-4A9A-9229-FC88749AA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9732" y="3836196"/>
                <a:ext cx="0" cy="123117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D286B54-0097-440B-941D-B8B4AD5937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5954" y="5531350"/>
                <a:ext cx="933846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  <a:effectLst>
                <a:glow rad="101600">
                  <a:schemeClr val="bg1"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asellaDiTesto 20">
                <a:extLst>
                  <a:ext uri="{FF2B5EF4-FFF2-40B4-BE49-F238E27FC236}">
                    <a16:creationId xmlns:a16="http://schemas.microsoft.com/office/drawing/2014/main" id="{94087C0E-FEF8-422C-8184-AAA249D6EB44}"/>
                  </a:ext>
                </a:extLst>
              </p:cNvPr>
              <p:cNvSpPr txBox="1"/>
              <p:nvPr/>
            </p:nvSpPr>
            <p:spPr>
              <a:xfrm>
                <a:off x="6377657" y="5522297"/>
                <a:ext cx="6303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>
                    <a:effectLst>
                      <a:glow rad="215900">
                        <a:schemeClr val="bg1">
                          <a:alpha val="30000"/>
                        </a:schemeClr>
                      </a:glow>
                    </a:effectLst>
                  </a:rPr>
                  <a:t>3 cm</a:t>
                </a:r>
              </a:p>
            </p:txBody>
          </p:sp>
        </p:grpSp>
        <p:sp>
          <p:nvSpPr>
            <p:cNvPr id="27" name="CasellaDiTesto 20">
              <a:extLst>
                <a:ext uri="{FF2B5EF4-FFF2-40B4-BE49-F238E27FC236}">
                  <a16:creationId xmlns:a16="http://schemas.microsoft.com/office/drawing/2014/main" id="{BC146A20-509C-4872-8F67-971C34400E37}"/>
                </a:ext>
              </a:extLst>
            </p:cNvPr>
            <p:cNvSpPr txBox="1"/>
            <p:nvPr/>
          </p:nvSpPr>
          <p:spPr>
            <a:xfrm rot="16200000">
              <a:off x="5892342" y="246216"/>
              <a:ext cx="6303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effectLst>
                    <a:glow rad="215900">
                      <a:schemeClr val="bg1">
                        <a:alpha val="30000"/>
                      </a:schemeClr>
                    </a:glow>
                  </a:effectLst>
                </a:rPr>
                <a:t>4 cm</a:t>
              </a:r>
            </a:p>
          </p:txBody>
        </p:sp>
      </p:grpSp>
      <p:pic>
        <p:nvPicPr>
          <p:cNvPr id="37" name="Grafik 1">
            <a:extLst>
              <a:ext uri="{FF2B5EF4-FFF2-40B4-BE49-F238E27FC236}">
                <a16:creationId xmlns:a16="http://schemas.microsoft.com/office/drawing/2014/main" id="{8C8AAAA5-2FBC-4FA6-B693-7B341DC97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91" y="169462"/>
            <a:ext cx="1042742" cy="8317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1F02DA4-5D56-4CED-9AD6-5A67F02261D6}"/>
              </a:ext>
            </a:extLst>
          </p:cNvPr>
          <p:cNvSpPr txBox="1"/>
          <p:nvPr/>
        </p:nvSpPr>
        <p:spPr>
          <a:xfrm>
            <a:off x="59682" y="3295310"/>
            <a:ext cx="10415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https://www.tonerpoint24.com/7123/varta-4906-longlife-power-mignon-aa-batterie-4er-folie</a:t>
            </a:r>
          </a:p>
        </p:txBody>
      </p:sp>
    </p:spTree>
    <p:extLst>
      <p:ext uri="{BB962C8B-B14F-4D97-AF65-F5344CB8AC3E}">
        <p14:creationId xmlns:p14="http://schemas.microsoft.com/office/powerpoint/2010/main" val="17017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6" grpId="0"/>
      <p:bldP spid="72" grpId="0"/>
      <p:bldP spid="79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8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004937" y="3677038"/>
            <a:ext cx="2797703" cy="2411446"/>
          </a:xfrm>
        </p:spPr>
        <p:txBody>
          <a:bodyPr/>
          <a:lstStyle/>
          <a:p>
            <a:r>
              <a:rPr lang="de-DE" dirty="0"/>
              <a:t>Prof. Dr. Markus Hölzle</a:t>
            </a:r>
          </a:p>
          <a:p>
            <a:r>
              <a:rPr lang="de-DE" dirty="0"/>
              <a:t>Dr. Ludwig Jörissen</a:t>
            </a:r>
          </a:p>
          <a:p>
            <a:r>
              <a:rPr lang="de-DE" dirty="0"/>
              <a:t>Dr. Klaus-Bernd Ried</a:t>
            </a:r>
          </a:p>
          <a:p>
            <a:r>
              <a:rPr lang="de-DE" dirty="0"/>
              <a:t>Dr.-Ing. Renato Huber</a:t>
            </a:r>
          </a:p>
          <a:p>
            <a:r>
              <a:rPr lang="de-DE" dirty="0"/>
              <a:t>M.Sc. Gabriele Leita</a:t>
            </a:r>
          </a:p>
          <a:p>
            <a:r>
              <a:rPr lang="de-DE" dirty="0"/>
              <a:t>Dr. Didem Yazili-Marini</a:t>
            </a:r>
          </a:p>
        </p:txBody>
      </p:sp>
      <p:sp>
        <p:nvSpPr>
          <p:cNvPr id="7" name="Rechteck 6"/>
          <p:cNvSpPr/>
          <p:nvPr/>
        </p:nvSpPr>
        <p:spPr>
          <a:xfrm>
            <a:off x="8889620" y="1194806"/>
            <a:ext cx="3028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research was financially supported by the German </a:t>
            </a:r>
            <a:r>
              <a:rPr lang="en-US" sz="1200" dirty="0" err="1"/>
              <a:t>Bundesministerium</a:t>
            </a:r>
            <a:r>
              <a:rPr lang="en-US" sz="1200" dirty="0"/>
              <a:t> </a:t>
            </a:r>
            <a:r>
              <a:rPr lang="en-US" sz="1200" dirty="0" err="1"/>
              <a:t>für</a:t>
            </a:r>
            <a:r>
              <a:rPr lang="en-US" sz="1200" dirty="0"/>
              <a:t> </a:t>
            </a:r>
            <a:r>
              <a:rPr lang="en-US" sz="1200" dirty="0" err="1"/>
              <a:t>Bildung</a:t>
            </a:r>
            <a:r>
              <a:rPr lang="en-US" sz="1200" dirty="0"/>
              <a:t> und </a:t>
            </a:r>
            <a:r>
              <a:rPr lang="en-US" sz="1200" dirty="0" err="1"/>
              <a:t>Forschung</a:t>
            </a:r>
            <a:endParaRPr lang="en-US" sz="120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63C5169-0FB9-4DDD-89F1-0C537D452E75}"/>
              </a:ext>
            </a:extLst>
          </p:cNvPr>
          <p:cNvSpPr txBox="1">
            <a:spLocks/>
          </p:cNvSpPr>
          <p:nvPr/>
        </p:nvSpPr>
        <p:spPr>
          <a:xfrm>
            <a:off x="668337" y="3051952"/>
            <a:ext cx="8057623" cy="125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Dr. Emanuele Marini</a:t>
            </a:r>
          </a:p>
          <a:p>
            <a:r>
              <a:rPr lang="de-DE" dirty="0"/>
              <a:t>emanuele.marini@zsw-bw.de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10456B-56BA-4315-9B0D-71C996EA7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4937" y="2117997"/>
            <a:ext cx="2220348" cy="8715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0F7B5D-0201-4380-8985-61783BB1E061}"/>
              </a:ext>
            </a:extLst>
          </p:cNvPr>
          <p:cNvSpPr txBox="1"/>
          <p:nvPr/>
        </p:nvSpPr>
        <p:spPr>
          <a:xfrm>
            <a:off x="9615087" y="2779289"/>
            <a:ext cx="2295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</a:rPr>
              <a:t>orrcabatt</a:t>
            </a:r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</a:rPr>
              <a:t>FKZ: 03XP0570A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8329A-8BAA-4EE8-8659-339ACA7E7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16.06.2026 I DBU · Förderinitiative »Speicher und Netze« I Dr. Emanuele Marini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9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1 Titelmasterformat">
  <a:themeElements>
    <a:clrScheme name="ZSW Design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29629B"/>
      </a:accent1>
      <a:accent2>
        <a:srgbClr val="7DADD5"/>
      </a:accent2>
      <a:accent3>
        <a:srgbClr val="AFABAB"/>
      </a:accent3>
      <a:accent4>
        <a:srgbClr val="E1412D"/>
      </a:accent4>
      <a:accent5>
        <a:srgbClr val="FF8223"/>
      </a:accent5>
      <a:accent6>
        <a:srgbClr val="7FB153"/>
      </a:accent6>
      <a:hlink>
        <a:srgbClr val="29629B"/>
      </a:hlink>
      <a:folHlink>
        <a:srgbClr val="7DAD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2021 Titelmasterformat</vt:lpstr>
      <vt:lpstr>Wiederaufladbare alkalische Zn-MnO2-Batterien für kosteneffiziente dezentrale saisonale Stromspeicher</vt:lpstr>
      <vt:lpstr>Warum saisonale Speicherung eine andere Größenordnung ist</vt:lpstr>
      <vt:lpstr>Anforderungen an saisonale Stromspeicher</vt:lpstr>
      <vt:lpstr>Saisonale Speicheralternativen</vt:lpstr>
      <vt:lpstr>Batterietechnologien für saisonale Speicher </vt:lpstr>
      <vt:lpstr>Unsere Kerntechnologie: Wiederaufladbare Zinc-Mangandioxid Batterien</vt:lpstr>
      <vt:lpstr>Entwicklungspfad am ZSW</vt:lpstr>
      <vt:lpstr>PowerPoint Presentation</vt:lpstr>
    </vt:vector>
  </TitlesOfParts>
  <Company>ZSW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Bosa Tiziana</dc:creator>
  <cp:lastModifiedBy>Marini Emanuele</cp:lastModifiedBy>
  <cp:revision>933</cp:revision>
  <dcterms:created xsi:type="dcterms:W3CDTF">2020-11-02T12:20:17Z</dcterms:created>
  <dcterms:modified xsi:type="dcterms:W3CDTF">2026-06-19T06:41:43Z</dcterms:modified>
</cp:coreProperties>
</file>