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8" r:id="rId3"/>
    <p:sldMasterId id="2147483693" r:id="rId4"/>
  </p:sldMasterIdLst>
  <p:notesMasterIdLst>
    <p:notesMasterId r:id="rId17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67" userDrawn="1">
          <p15:clr>
            <a:srgbClr val="A4A3A4"/>
          </p15:clr>
        </p15:guide>
        <p15:guide id="4" orient="horz" pos="229" userDrawn="1">
          <p15:clr>
            <a:srgbClr val="A4A3A4"/>
          </p15:clr>
        </p15:guide>
        <p15:guide id="5" orient="horz" pos="680" userDrawn="1">
          <p15:clr>
            <a:srgbClr val="A4A3A4"/>
          </p15:clr>
        </p15:guide>
        <p15:guide id="6" orient="horz" pos="914" userDrawn="1">
          <p15:clr>
            <a:srgbClr val="A4A3A4"/>
          </p15:clr>
        </p15:guide>
        <p15:guide id="7" orient="horz" pos="4121" userDrawn="1">
          <p15:clr>
            <a:srgbClr val="A4A3A4"/>
          </p15:clr>
        </p15:guide>
        <p15:guide id="8" orient="horz" pos="945" userDrawn="1">
          <p15:clr>
            <a:srgbClr val="A4A3A4"/>
          </p15:clr>
        </p15:guide>
        <p15:guide id="9" pos="452" userDrawn="1">
          <p15:clr>
            <a:srgbClr val="A4A3A4"/>
          </p15:clr>
        </p15:guide>
        <p15:guide id="10" pos="7231" userDrawn="1">
          <p15:clr>
            <a:srgbClr val="A4A3A4"/>
          </p15:clr>
        </p15:guide>
        <p15:guide id="11" pos="3932" userDrawn="1">
          <p15:clr>
            <a:srgbClr val="A4A3A4"/>
          </p15:clr>
        </p15:guide>
        <p15:guide id="12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  <p:guide orient="horz" pos="3867"/>
        <p:guide orient="horz" pos="229"/>
        <p:guide orient="horz" pos="680"/>
        <p:guide orient="horz" pos="914"/>
        <p:guide orient="horz" pos="4121"/>
        <p:guide orient="horz" pos="945"/>
        <p:guide pos="452"/>
        <p:guide pos="7231"/>
        <p:guide pos="3932"/>
        <p:guide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6593-098D-4382-9647-35487FA190B4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A5D1-80BE-4AF1-A18B-8D2CA75BF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65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2" y="4845080"/>
            <a:ext cx="10271997" cy="12906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BD0A9EC-9FD7-4222-9E83-3F5E6A446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000" y="1144800"/>
            <a:ext cx="10272000" cy="3510000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C28FB-499D-1849-BB5A-4F591E328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F2D1C116-76C7-2248-9B28-093803C439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295" y="1497600"/>
            <a:ext cx="864000" cy="2804400"/>
          </a:xfrm>
          <a:solidFill>
            <a:schemeClr val="accent2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57D0EB7-C39F-6D4A-A3C7-303DC7C8C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7705" y="1497600"/>
            <a:ext cx="864000" cy="2804400"/>
          </a:xfrm>
          <a:solidFill>
            <a:schemeClr val="accent2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26614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30AFB43-4D8B-DB47-8F90-D120B798617A}"/>
              </a:ext>
            </a:extLst>
          </p:cNvPr>
          <p:cNvGrpSpPr/>
          <p:nvPr userDrawn="1"/>
        </p:nvGrpSpPr>
        <p:grpSpPr>
          <a:xfrm>
            <a:off x="1975200" y="1069975"/>
            <a:ext cx="8243887" cy="5788025"/>
            <a:chOff x="455613" y="533400"/>
            <a:chExt cx="8243887" cy="5788025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6734F59-8635-D44A-BA87-6B7074A8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533400"/>
              <a:ext cx="3340100" cy="5788025"/>
            </a:xfrm>
            <a:custGeom>
              <a:avLst/>
              <a:gdLst>
                <a:gd name="T0" fmla="*/ 0 w 3503"/>
                <a:gd name="T1" fmla="*/ 470 h 6066"/>
                <a:gd name="T2" fmla="*/ 0 w 3503"/>
                <a:gd name="T3" fmla="*/ 470 h 6066"/>
                <a:gd name="T4" fmla="*/ 1189 w 3503"/>
                <a:gd name="T5" fmla="*/ 6066 h 6066"/>
                <a:gd name="T6" fmla="*/ 3503 w 3503"/>
                <a:gd name="T7" fmla="*/ 6066 h 6066"/>
                <a:gd name="T8" fmla="*/ 2214 w 3503"/>
                <a:gd name="T9" fmla="*/ 0 h 6066"/>
                <a:gd name="T10" fmla="*/ 0 w 3503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3" h="6066">
                  <a:moveTo>
                    <a:pt x="0" y="470"/>
                  </a:moveTo>
                  <a:lnTo>
                    <a:pt x="0" y="470"/>
                  </a:lnTo>
                  <a:lnTo>
                    <a:pt x="1189" y="6066"/>
                  </a:lnTo>
                  <a:lnTo>
                    <a:pt x="3503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E062F0B-6D27-F54A-90C2-2339910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533400"/>
              <a:ext cx="3340100" cy="5788025"/>
            </a:xfrm>
            <a:custGeom>
              <a:avLst/>
              <a:gdLst>
                <a:gd name="T0" fmla="*/ 0 w 3504"/>
                <a:gd name="T1" fmla="*/ 470 h 6066"/>
                <a:gd name="T2" fmla="*/ 0 w 3504"/>
                <a:gd name="T3" fmla="*/ 470 h 6066"/>
                <a:gd name="T4" fmla="*/ 1190 w 3504"/>
                <a:gd name="T5" fmla="*/ 6066 h 6066"/>
                <a:gd name="T6" fmla="*/ 3504 w 3504"/>
                <a:gd name="T7" fmla="*/ 6066 h 6066"/>
                <a:gd name="T8" fmla="*/ 2214 w 3504"/>
                <a:gd name="T9" fmla="*/ 0 h 6066"/>
                <a:gd name="T10" fmla="*/ 0 w 3504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4" h="6066">
                  <a:moveTo>
                    <a:pt x="0" y="470"/>
                  </a:moveTo>
                  <a:lnTo>
                    <a:pt x="0" y="470"/>
                  </a:lnTo>
                  <a:lnTo>
                    <a:pt x="1190" y="6066"/>
                  </a:lnTo>
                  <a:lnTo>
                    <a:pt x="3504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315" y="2067240"/>
            <a:ext cx="9000000" cy="2358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E5F75-8B1B-6A4C-B19E-CA01BCB61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2" y="1445220"/>
            <a:ext cx="10756899" cy="469046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02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3" y="1447200"/>
            <a:ext cx="5234448" cy="46908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9A6F8F6-0E4C-4AD1-BF40-19A8E1937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500189"/>
            <a:ext cx="5236633" cy="4638674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84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2" y="4845080"/>
            <a:ext cx="10271997" cy="12906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BD0A9EC-9FD7-4222-9E83-3F5E6A446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000" y="1144800"/>
            <a:ext cx="10272000" cy="3510000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187481-CEE0-E244-8D19-C6D3BF17E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8F3AA80C-8F3E-4448-BA17-C530AE93C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05" y="1497600"/>
            <a:ext cx="864000" cy="2804400"/>
          </a:xfrm>
          <a:solidFill>
            <a:schemeClr val="accent6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7EA0E5A-7CE1-B542-A43B-F1A4A933F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19495" y="1485648"/>
            <a:ext cx="864000" cy="2804400"/>
          </a:xfrm>
          <a:solidFill>
            <a:schemeClr val="accent6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91635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A1D36DE-01A5-9342-ADB5-21326DEA0306}"/>
              </a:ext>
            </a:extLst>
          </p:cNvPr>
          <p:cNvGrpSpPr/>
          <p:nvPr userDrawn="1"/>
        </p:nvGrpSpPr>
        <p:grpSpPr>
          <a:xfrm>
            <a:off x="1975200" y="1069975"/>
            <a:ext cx="8243887" cy="5788025"/>
            <a:chOff x="455613" y="533400"/>
            <a:chExt cx="8243887" cy="5788025"/>
          </a:xfrm>
          <a:solidFill>
            <a:schemeClr val="accent6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D258094-06EC-7A4A-A554-EFD3FBB5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533400"/>
              <a:ext cx="3340100" cy="5788025"/>
            </a:xfrm>
            <a:custGeom>
              <a:avLst/>
              <a:gdLst>
                <a:gd name="T0" fmla="*/ 0 w 3503"/>
                <a:gd name="T1" fmla="*/ 470 h 6066"/>
                <a:gd name="T2" fmla="*/ 0 w 3503"/>
                <a:gd name="T3" fmla="*/ 470 h 6066"/>
                <a:gd name="T4" fmla="*/ 1189 w 3503"/>
                <a:gd name="T5" fmla="*/ 6066 h 6066"/>
                <a:gd name="T6" fmla="*/ 3503 w 3503"/>
                <a:gd name="T7" fmla="*/ 6066 h 6066"/>
                <a:gd name="T8" fmla="*/ 2214 w 3503"/>
                <a:gd name="T9" fmla="*/ 0 h 6066"/>
                <a:gd name="T10" fmla="*/ 0 w 3503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3" h="6066">
                  <a:moveTo>
                    <a:pt x="0" y="470"/>
                  </a:moveTo>
                  <a:lnTo>
                    <a:pt x="0" y="470"/>
                  </a:lnTo>
                  <a:lnTo>
                    <a:pt x="1189" y="6066"/>
                  </a:lnTo>
                  <a:lnTo>
                    <a:pt x="3503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2C1932-A302-9D42-981A-17F9E3A1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533400"/>
              <a:ext cx="3340100" cy="5788025"/>
            </a:xfrm>
            <a:custGeom>
              <a:avLst/>
              <a:gdLst>
                <a:gd name="T0" fmla="*/ 0 w 3504"/>
                <a:gd name="T1" fmla="*/ 470 h 6066"/>
                <a:gd name="T2" fmla="*/ 0 w 3504"/>
                <a:gd name="T3" fmla="*/ 470 h 6066"/>
                <a:gd name="T4" fmla="*/ 1190 w 3504"/>
                <a:gd name="T5" fmla="*/ 6066 h 6066"/>
                <a:gd name="T6" fmla="*/ 3504 w 3504"/>
                <a:gd name="T7" fmla="*/ 6066 h 6066"/>
                <a:gd name="T8" fmla="*/ 2214 w 3504"/>
                <a:gd name="T9" fmla="*/ 0 h 6066"/>
                <a:gd name="T10" fmla="*/ 0 w 3504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4" h="6066">
                  <a:moveTo>
                    <a:pt x="0" y="470"/>
                  </a:moveTo>
                  <a:lnTo>
                    <a:pt x="0" y="470"/>
                  </a:lnTo>
                  <a:lnTo>
                    <a:pt x="1190" y="6066"/>
                  </a:lnTo>
                  <a:lnTo>
                    <a:pt x="3504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315" y="2067240"/>
            <a:ext cx="9000000" cy="2358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CCB39A-DB2B-5543-8C44-8F9D49BAE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2" y="1445220"/>
            <a:ext cx="10756899" cy="469046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23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3" y="1447200"/>
            <a:ext cx="5234448" cy="46908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9A6F8F6-0E4C-4AD1-BF40-19A8E1937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500189"/>
            <a:ext cx="5236633" cy="4638674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2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2174EAA-6533-1245-B1A2-E6E16AF28528}"/>
              </a:ext>
            </a:extLst>
          </p:cNvPr>
          <p:cNvGrpSpPr/>
          <p:nvPr userDrawn="1"/>
        </p:nvGrpSpPr>
        <p:grpSpPr>
          <a:xfrm>
            <a:off x="1974056" y="1069975"/>
            <a:ext cx="8243887" cy="5788025"/>
            <a:chOff x="455613" y="533400"/>
            <a:chExt cx="8243887" cy="5788025"/>
          </a:xfrm>
          <a:solidFill>
            <a:schemeClr val="accent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A5B3661-9CFB-FB40-B406-C44AAF2F6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533400"/>
              <a:ext cx="3340100" cy="5788025"/>
            </a:xfrm>
            <a:custGeom>
              <a:avLst/>
              <a:gdLst>
                <a:gd name="T0" fmla="*/ 0 w 3503"/>
                <a:gd name="T1" fmla="*/ 470 h 6066"/>
                <a:gd name="T2" fmla="*/ 0 w 3503"/>
                <a:gd name="T3" fmla="*/ 470 h 6066"/>
                <a:gd name="T4" fmla="*/ 1189 w 3503"/>
                <a:gd name="T5" fmla="*/ 6066 h 6066"/>
                <a:gd name="T6" fmla="*/ 3503 w 3503"/>
                <a:gd name="T7" fmla="*/ 6066 h 6066"/>
                <a:gd name="T8" fmla="*/ 2214 w 3503"/>
                <a:gd name="T9" fmla="*/ 0 h 6066"/>
                <a:gd name="T10" fmla="*/ 0 w 3503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3" h="6066">
                  <a:moveTo>
                    <a:pt x="0" y="470"/>
                  </a:moveTo>
                  <a:lnTo>
                    <a:pt x="0" y="470"/>
                  </a:lnTo>
                  <a:lnTo>
                    <a:pt x="1189" y="6066"/>
                  </a:lnTo>
                  <a:lnTo>
                    <a:pt x="3503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E9E062-1775-864A-90AB-4D742F81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533400"/>
              <a:ext cx="3340100" cy="5788025"/>
            </a:xfrm>
            <a:custGeom>
              <a:avLst/>
              <a:gdLst>
                <a:gd name="T0" fmla="*/ 0 w 3504"/>
                <a:gd name="T1" fmla="*/ 470 h 6066"/>
                <a:gd name="T2" fmla="*/ 0 w 3504"/>
                <a:gd name="T3" fmla="*/ 470 h 6066"/>
                <a:gd name="T4" fmla="*/ 1190 w 3504"/>
                <a:gd name="T5" fmla="*/ 6066 h 6066"/>
                <a:gd name="T6" fmla="*/ 3504 w 3504"/>
                <a:gd name="T7" fmla="*/ 6066 h 6066"/>
                <a:gd name="T8" fmla="*/ 2214 w 3504"/>
                <a:gd name="T9" fmla="*/ 0 h 6066"/>
                <a:gd name="T10" fmla="*/ 0 w 3504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4" h="6066">
                  <a:moveTo>
                    <a:pt x="0" y="470"/>
                  </a:moveTo>
                  <a:lnTo>
                    <a:pt x="0" y="470"/>
                  </a:lnTo>
                  <a:lnTo>
                    <a:pt x="1190" y="6066"/>
                  </a:lnTo>
                  <a:lnTo>
                    <a:pt x="3504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315" y="2067240"/>
            <a:ext cx="9000000" cy="2358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7D15C1-C7AC-7A4D-8A57-9FDCE7B97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40836"/>
            <a:ext cx="2518560" cy="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2" y="1445220"/>
            <a:ext cx="10756899" cy="469046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24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3" y="1447200"/>
            <a:ext cx="5234448" cy="46908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9A6F8F6-0E4C-4AD1-BF40-19A8E1937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500189"/>
            <a:ext cx="5236633" cy="4638674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6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2" y="4845080"/>
            <a:ext cx="10271997" cy="12906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BD0A9EC-9FD7-4222-9E83-3F5E6A446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000" y="1144800"/>
            <a:ext cx="10272000" cy="3510000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622DFD-BA6C-284F-9623-ED074C94A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F3E97099-16DC-FB42-BC6A-1770FEA02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79" y="1497600"/>
            <a:ext cx="864000" cy="2804400"/>
          </a:xfrm>
          <a:solidFill>
            <a:schemeClr val="accent3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25C51E1-4750-2945-85F5-2DB74E1241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12421" y="1497600"/>
            <a:ext cx="864000" cy="2804400"/>
          </a:xfrm>
          <a:solidFill>
            <a:schemeClr val="accent3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3082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9301872-D993-6045-BA77-C2A4043FA6B1}"/>
              </a:ext>
            </a:extLst>
          </p:cNvPr>
          <p:cNvGrpSpPr/>
          <p:nvPr userDrawn="1"/>
        </p:nvGrpSpPr>
        <p:grpSpPr>
          <a:xfrm>
            <a:off x="1974056" y="1069975"/>
            <a:ext cx="8243887" cy="5788025"/>
            <a:chOff x="455613" y="533400"/>
            <a:chExt cx="8243887" cy="5788025"/>
          </a:xfrm>
          <a:solidFill>
            <a:schemeClr val="accent3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774AA1D-ECDF-CB41-A570-3B4444D2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533400"/>
              <a:ext cx="3340100" cy="5788025"/>
            </a:xfrm>
            <a:custGeom>
              <a:avLst/>
              <a:gdLst>
                <a:gd name="T0" fmla="*/ 0 w 3503"/>
                <a:gd name="T1" fmla="*/ 470 h 6066"/>
                <a:gd name="T2" fmla="*/ 0 w 3503"/>
                <a:gd name="T3" fmla="*/ 470 h 6066"/>
                <a:gd name="T4" fmla="*/ 1189 w 3503"/>
                <a:gd name="T5" fmla="*/ 6066 h 6066"/>
                <a:gd name="T6" fmla="*/ 3503 w 3503"/>
                <a:gd name="T7" fmla="*/ 6066 h 6066"/>
                <a:gd name="T8" fmla="*/ 2214 w 3503"/>
                <a:gd name="T9" fmla="*/ 0 h 6066"/>
                <a:gd name="T10" fmla="*/ 0 w 3503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3" h="6066">
                  <a:moveTo>
                    <a:pt x="0" y="470"/>
                  </a:moveTo>
                  <a:lnTo>
                    <a:pt x="0" y="470"/>
                  </a:lnTo>
                  <a:lnTo>
                    <a:pt x="1189" y="6066"/>
                  </a:lnTo>
                  <a:lnTo>
                    <a:pt x="3503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9149E62-8F23-A64A-AB86-461836AF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533400"/>
              <a:ext cx="3340100" cy="5788025"/>
            </a:xfrm>
            <a:custGeom>
              <a:avLst/>
              <a:gdLst>
                <a:gd name="T0" fmla="*/ 0 w 3504"/>
                <a:gd name="T1" fmla="*/ 470 h 6066"/>
                <a:gd name="T2" fmla="*/ 0 w 3504"/>
                <a:gd name="T3" fmla="*/ 470 h 6066"/>
                <a:gd name="T4" fmla="*/ 1190 w 3504"/>
                <a:gd name="T5" fmla="*/ 6066 h 6066"/>
                <a:gd name="T6" fmla="*/ 3504 w 3504"/>
                <a:gd name="T7" fmla="*/ 6066 h 6066"/>
                <a:gd name="T8" fmla="*/ 2214 w 3504"/>
                <a:gd name="T9" fmla="*/ 0 h 6066"/>
                <a:gd name="T10" fmla="*/ 0 w 3504"/>
                <a:gd name="T11" fmla="*/ 470 h 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4" h="6066">
                  <a:moveTo>
                    <a:pt x="0" y="470"/>
                  </a:moveTo>
                  <a:lnTo>
                    <a:pt x="0" y="470"/>
                  </a:lnTo>
                  <a:lnTo>
                    <a:pt x="1190" y="6066"/>
                  </a:lnTo>
                  <a:lnTo>
                    <a:pt x="3504" y="6066"/>
                  </a:lnTo>
                  <a:lnTo>
                    <a:pt x="2214" y="0"/>
                  </a:lnTo>
                  <a:lnTo>
                    <a:pt x="0" y="4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315" y="2067240"/>
            <a:ext cx="9000000" cy="2358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926752-3C17-B642-9FCE-11E041587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2" y="1445220"/>
            <a:ext cx="10756899" cy="469046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42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3" y="1447200"/>
            <a:ext cx="5234448" cy="46908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9A6F8F6-0E4C-4AD1-BF40-19A8E1937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550" y="1500189"/>
            <a:ext cx="5236633" cy="4638674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76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2" y="4845080"/>
            <a:ext cx="10271997" cy="12906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000" y="6206400"/>
            <a:ext cx="20304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 b="1" cap="all" spc="90" baseline="0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9" y="6205104"/>
            <a:ext cx="720000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BD0A9EC-9FD7-4222-9E83-3F5E6A446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000" y="1144800"/>
            <a:ext cx="10272000" cy="3510000"/>
          </a:xfrm>
        </p:spPr>
        <p:txBody>
          <a:bodyPr anchor="ctr" anchorCtr="0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42C24D-DF7B-5744-BA14-C2D4B5049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434598"/>
            <a:ext cx="2518560" cy="336243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29E83A8-566C-B64B-BC0B-C9D0D2A3F3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11" y="1497600"/>
            <a:ext cx="864000" cy="2804400"/>
          </a:xfrm>
          <a:solidFill>
            <a:schemeClr val="accent5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5B73649C-D81F-1743-8227-99DDA6EF1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3789" y="1497600"/>
            <a:ext cx="864000" cy="2804400"/>
          </a:xfrm>
          <a:solidFill>
            <a:schemeClr val="accent5"/>
          </a:solidFill>
        </p:spPr>
        <p:txBody>
          <a:bodyPr/>
          <a:lstStyle>
            <a:lvl1pPr>
              <a:defRPr sz="100" b="0">
                <a:solidFill>
                  <a:srgbClr val="FFFF00"/>
                </a:solidFill>
              </a:defRPr>
            </a:lvl1pPr>
          </a:lstStyle>
          <a:p>
            <a:pPr lvl="0"/>
            <a:r>
              <a:rPr lang="de-DE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83602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473E5FEA-8EC8-4167-8CC5-8C678F2BEAB5}"/>
              </a:ext>
            </a:extLst>
          </p:cNvPr>
          <p:cNvSpPr txBox="1"/>
          <p:nvPr/>
        </p:nvSpPr>
        <p:spPr>
          <a:xfrm>
            <a:off x="1382400" y="6454198"/>
            <a:ext cx="4857600" cy="1193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50" dirty="0"/>
              <a:t>Hochschule für Technik, Wirtschaft und Kultur Leipzig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1" y="396000"/>
            <a:ext cx="10756899" cy="71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2" y="1445220"/>
            <a:ext cx="10756899" cy="469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2399" y="6205104"/>
            <a:ext cx="4857604" cy="224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100"/>
              </a:lnSpc>
              <a:defRPr sz="850">
                <a:solidFill>
                  <a:schemeClr val="tx1"/>
                </a:solidFill>
              </a:defRPr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1" y="6206400"/>
            <a:ext cx="49025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DDB454C-C8BB-450C-A446-EA3D813FE48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396000"/>
            <a:ext cx="12192003" cy="712800"/>
            <a:chOff x="0" y="396000"/>
            <a:chExt cx="9144002" cy="712800"/>
          </a:xfrm>
          <a:solidFill>
            <a:schemeClr val="accent1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D256C55-B59E-439E-82E9-BE1ECB9C3F54}"/>
                </a:ext>
              </a:extLst>
            </p:cNvPr>
            <p:cNvSpPr/>
            <p:nvPr userDrawn="1"/>
          </p:nvSpPr>
          <p:spPr>
            <a:xfrm>
              <a:off x="0" y="396000"/>
              <a:ext cx="190800" cy="71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A9106C6-A852-4621-A5E1-394E184478EA}"/>
                </a:ext>
              </a:extLst>
            </p:cNvPr>
            <p:cNvSpPr/>
            <p:nvPr userDrawn="1"/>
          </p:nvSpPr>
          <p:spPr>
            <a:xfrm>
              <a:off x="8953202" y="396000"/>
              <a:ext cx="190800" cy="71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1321676-94A1-7044-A81A-D8AF84667C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24" y="6284976"/>
            <a:ext cx="1137825" cy="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28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orient="horz" pos="273" userDrawn="1">
          <p15:clr>
            <a:srgbClr val="F26B43"/>
          </p15:clr>
        </p15:guide>
        <p15:guide id="4" orient="horz" pos="3865" userDrawn="1">
          <p15:clr>
            <a:srgbClr val="F26B43"/>
          </p15:clr>
        </p15:guide>
        <p15:guide id="5" orient="horz" pos="94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473E5FEA-8EC8-4167-8CC5-8C678F2BEAB5}"/>
              </a:ext>
            </a:extLst>
          </p:cNvPr>
          <p:cNvSpPr txBox="1"/>
          <p:nvPr/>
        </p:nvSpPr>
        <p:spPr>
          <a:xfrm>
            <a:off x="1382400" y="6454198"/>
            <a:ext cx="4857600" cy="1193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50" dirty="0"/>
              <a:t>Hochschule für Technik, Wirtschaft und Kultur Leipzig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1" y="396000"/>
            <a:ext cx="10756899" cy="71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2" y="1445220"/>
            <a:ext cx="10756899" cy="469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2399" y="6205104"/>
            <a:ext cx="4857604" cy="224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100"/>
              </a:lnSpc>
              <a:defRPr sz="850">
                <a:solidFill>
                  <a:schemeClr val="tx1"/>
                </a:solidFill>
              </a:defRPr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1" y="6206400"/>
            <a:ext cx="49025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DDB454C-C8BB-450C-A446-EA3D813FE48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396000"/>
            <a:ext cx="12192003" cy="712800"/>
            <a:chOff x="0" y="396000"/>
            <a:chExt cx="9144002" cy="712800"/>
          </a:xfrm>
          <a:solidFill>
            <a:schemeClr val="accent1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D256C55-B59E-439E-82E9-BE1ECB9C3F54}"/>
                </a:ext>
              </a:extLst>
            </p:cNvPr>
            <p:cNvSpPr/>
            <p:nvPr userDrawn="1"/>
          </p:nvSpPr>
          <p:spPr>
            <a:xfrm>
              <a:off x="0" y="396000"/>
              <a:ext cx="190800" cy="71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A9106C6-A852-4621-A5E1-394E184478EA}"/>
                </a:ext>
              </a:extLst>
            </p:cNvPr>
            <p:cNvSpPr/>
            <p:nvPr userDrawn="1"/>
          </p:nvSpPr>
          <p:spPr>
            <a:xfrm>
              <a:off x="8953202" y="396000"/>
              <a:ext cx="190800" cy="71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9AA27C4-5879-AA48-9BFE-A4EA45310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24" y="6284976"/>
            <a:ext cx="1137825" cy="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28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orient="horz" pos="273" userDrawn="1">
          <p15:clr>
            <a:srgbClr val="F26B43"/>
          </p15:clr>
        </p15:guide>
        <p15:guide id="4" orient="horz" pos="3865" userDrawn="1">
          <p15:clr>
            <a:srgbClr val="F26B43"/>
          </p15:clr>
        </p15:guide>
        <p15:guide id="5" orient="horz" pos="94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473E5FEA-8EC8-4167-8CC5-8C678F2BEAB5}"/>
              </a:ext>
            </a:extLst>
          </p:cNvPr>
          <p:cNvSpPr txBox="1"/>
          <p:nvPr/>
        </p:nvSpPr>
        <p:spPr>
          <a:xfrm>
            <a:off x="1382400" y="6454198"/>
            <a:ext cx="4857600" cy="1193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50" dirty="0"/>
              <a:t>Hochschule für Technik, Wirtschaft und Kultur Leipzig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396000"/>
            <a:ext cx="10756899" cy="71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2" y="1445220"/>
            <a:ext cx="10756899" cy="469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2399" y="6205104"/>
            <a:ext cx="4857604" cy="224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100"/>
              </a:lnSpc>
              <a:defRPr sz="850">
                <a:solidFill>
                  <a:schemeClr val="tx1"/>
                </a:solidFill>
              </a:defRPr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1" y="6206400"/>
            <a:ext cx="49025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DDB454C-C8BB-450C-A446-EA3D813FE48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396000"/>
            <a:ext cx="12192003" cy="712800"/>
            <a:chOff x="0" y="396000"/>
            <a:chExt cx="9144002" cy="712800"/>
          </a:xfrm>
          <a:solidFill>
            <a:schemeClr val="accent5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D256C55-B59E-439E-82E9-BE1ECB9C3F54}"/>
                </a:ext>
              </a:extLst>
            </p:cNvPr>
            <p:cNvSpPr/>
            <p:nvPr userDrawn="1"/>
          </p:nvSpPr>
          <p:spPr>
            <a:xfrm>
              <a:off x="0" y="396000"/>
              <a:ext cx="190800" cy="7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A9106C6-A852-4621-A5E1-394E184478EA}"/>
                </a:ext>
              </a:extLst>
            </p:cNvPr>
            <p:cNvSpPr/>
            <p:nvPr userDrawn="1"/>
          </p:nvSpPr>
          <p:spPr>
            <a:xfrm>
              <a:off x="8953202" y="396000"/>
              <a:ext cx="190800" cy="7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7E49E5BC-3D57-D44A-B305-C0E3893B5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24" y="6284976"/>
            <a:ext cx="1137825" cy="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28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orient="horz" pos="273" userDrawn="1">
          <p15:clr>
            <a:srgbClr val="F26B43"/>
          </p15:clr>
        </p15:guide>
        <p15:guide id="4" orient="horz" pos="3865" userDrawn="1">
          <p15:clr>
            <a:srgbClr val="F26B43"/>
          </p15:clr>
        </p15:guide>
        <p15:guide id="5" orient="horz" pos="94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473E5FEA-8EC8-4167-8CC5-8C678F2BEAB5}"/>
              </a:ext>
            </a:extLst>
          </p:cNvPr>
          <p:cNvSpPr txBox="1"/>
          <p:nvPr/>
        </p:nvSpPr>
        <p:spPr>
          <a:xfrm>
            <a:off x="1382400" y="6454198"/>
            <a:ext cx="4857600" cy="1193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50" dirty="0"/>
              <a:t>Hochschule für Technik, Wirtschaft und Kultur Leipzig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396946"/>
            <a:ext cx="10756899" cy="71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2" y="1445220"/>
            <a:ext cx="10756899" cy="469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2399" y="6205104"/>
            <a:ext cx="4857604" cy="224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100"/>
              </a:lnSpc>
              <a:defRPr sz="850">
                <a:solidFill>
                  <a:schemeClr val="tx1"/>
                </a:solidFill>
              </a:defRPr>
            </a:lvl1pPr>
          </a:lstStyle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1" y="6206400"/>
            <a:ext cx="49025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DDB454C-C8BB-450C-A446-EA3D813FE48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396000"/>
            <a:ext cx="12192003" cy="712800"/>
            <a:chOff x="0" y="396000"/>
            <a:chExt cx="9144002" cy="712800"/>
          </a:xfrm>
          <a:solidFill>
            <a:schemeClr val="accent6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D256C55-B59E-439E-82E9-BE1ECB9C3F54}"/>
                </a:ext>
              </a:extLst>
            </p:cNvPr>
            <p:cNvSpPr/>
            <p:nvPr userDrawn="1"/>
          </p:nvSpPr>
          <p:spPr>
            <a:xfrm>
              <a:off x="0" y="396000"/>
              <a:ext cx="190800" cy="7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A9106C6-A852-4621-A5E1-394E184478EA}"/>
                </a:ext>
              </a:extLst>
            </p:cNvPr>
            <p:cNvSpPr/>
            <p:nvPr userDrawn="1"/>
          </p:nvSpPr>
          <p:spPr>
            <a:xfrm>
              <a:off x="8953202" y="396000"/>
              <a:ext cx="190800" cy="7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60324984-8636-8D46-ADB9-D5CB3101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24" y="6284976"/>
            <a:ext cx="1137825" cy="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7000"/>
        </a:lnSpc>
        <a:spcBef>
          <a:spcPts val="0"/>
        </a:spcBef>
        <a:spcAft>
          <a:spcPts val="425"/>
        </a:spcAft>
        <a:buFont typeface="Work Sans" panose="000005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28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orient="horz" pos="273" userDrawn="1">
          <p15:clr>
            <a:srgbClr val="F26B43"/>
          </p15:clr>
        </p15:guide>
        <p15:guide id="4" orient="horz" pos="3865" userDrawn="1">
          <p15:clr>
            <a:srgbClr val="F26B43"/>
          </p15:clr>
        </p15:guide>
        <p15:guide id="5" orient="horz" pos="94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E071B69-FEF1-491F-8D7B-F0161F555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Eisenschrott als elektrochemischer Energieträger: Primäre Eisen-Luft-Zellen für Knappheitsstrom?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191B196-3516-4066-A08A-D9B57BD7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Rico Meitzner, Fakultät für Ingenieurwissenschaften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08745CC-C669-CFA6-6105-5466D67CE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B17ACE8-FCDD-CEEA-C7AA-6E192AD40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EDFF44E-46B6-343D-DE4D-ED4E91B56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244842-D7AD-F7AD-BB8E-E0E2BCB2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" t="-1227" r="-615" b="13586"/>
          <a:stretch>
            <a:fillRect/>
          </a:stretch>
        </p:blipFill>
        <p:spPr>
          <a:xfrm>
            <a:off x="2309893" y="1075384"/>
            <a:ext cx="7284700" cy="35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912ED-F0B8-7334-0F08-56D4F8E9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Vergleich: Warum nicht einfach Wasserstoff oder andere Langzeitspeicher?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7B6CF17-F6AD-994E-7179-12E03F2B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2" y="1445220"/>
            <a:ext cx="4857605" cy="4690468"/>
          </a:xfrm>
        </p:spPr>
        <p:txBody>
          <a:bodyPr/>
          <a:lstStyle/>
          <a:p>
            <a:r>
              <a:rPr lang="de-DE" dirty="0"/>
              <a:t>Vorteil gegenüber H₂: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Energieträger ist bereits fest, lagerfähig und transportierbar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neue H₂-Infrastruktur am Standort nötig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Rückverstromungskette Elektrolyse → Speicherung → Turbine/Brennstoffzelle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potenziell gut für Recyclinghöfe, Industrieareale, dezentrale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Aber: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Nicht als universeller H₂-Ersatz, da es H</a:t>
            </a:r>
            <a:r>
              <a:rPr lang="de-DE" baseline="-25000" dirty="0"/>
              <a:t>2</a:t>
            </a:r>
            <a:r>
              <a:rPr lang="de-DE" dirty="0"/>
              <a:t> nur energetisch, aber nicht stofflich ersetzen kann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009241-62F4-4F82-75FE-7110A547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D51FF1-9836-273B-0D51-11DBC02C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A176D8E-6FC4-7544-5F94-53A97E809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36098"/>
              </p:ext>
            </p:extLst>
          </p:nvPr>
        </p:nvGraphicFramePr>
        <p:xfrm>
          <a:off x="5668470" y="1279816"/>
          <a:ext cx="6462570" cy="488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4190">
                  <a:extLst>
                    <a:ext uri="{9D8B030D-6E8A-4147-A177-3AD203B41FA5}">
                      <a16:colId xmlns:a16="http://schemas.microsoft.com/office/drawing/2014/main" val="675649634"/>
                    </a:ext>
                  </a:extLst>
                </a:gridCol>
                <a:gridCol w="2154190">
                  <a:extLst>
                    <a:ext uri="{9D8B030D-6E8A-4147-A177-3AD203B41FA5}">
                      <a16:colId xmlns:a16="http://schemas.microsoft.com/office/drawing/2014/main" val="3271184312"/>
                    </a:ext>
                  </a:extLst>
                </a:gridCol>
                <a:gridCol w="2154190">
                  <a:extLst>
                    <a:ext uri="{9D8B030D-6E8A-4147-A177-3AD203B41FA5}">
                      <a16:colId xmlns:a16="http://schemas.microsoft.com/office/drawing/2014/main" val="2974455564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r>
                        <a:rPr lang="de-DE" dirty="0"/>
                        <a:t>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Stärke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Herausforderung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16251"/>
                  </a:ext>
                </a:extLst>
              </a:tr>
              <a:tr h="657984">
                <a:tc>
                  <a:txBody>
                    <a:bodyPr/>
                    <a:lstStyle/>
                    <a:p>
                      <a:r>
                        <a:rPr lang="de-DE" dirty="0"/>
                        <a:t>Wasserstoff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saisonal, chemisch speicherbar, vielseitig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niedrige Strom-zu-Strom-Effizienz, Infrastruktur, Verfügbarkeit von grünem H₂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933301"/>
                  </a:ext>
                </a:extLst>
              </a:tr>
              <a:tr h="657984">
                <a:tc>
                  <a:txBody>
                    <a:bodyPr/>
                    <a:lstStyle/>
                    <a:p>
                      <a:r>
                        <a:rPr lang="de-DE" dirty="0" err="1"/>
                        <a:t>Redox</a:t>
                      </a:r>
                      <a:r>
                        <a:rPr lang="de-DE" dirty="0"/>
                        <a:t>-Flow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skalierbare Energie-/Leistungstrennung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Elektrolytkosten, Tanks, Pumpen, begrenzte Energiedichte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55530"/>
                  </a:ext>
                </a:extLst>
              </a:tr>
              <a:tr h="657984">
                <a:tc>
                  <a:txBody>
                    <a:bodyPr/>
                    <a:lstStyle/>
                    <a:p>
                      <a:r>
                        <a:rPr lang="de-DE" dirty="0"/>
                        <a:t>Druckluft/Pumpspeicher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großtechnisch möglich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starke Standortabhängigkeit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483657"/>
                  </a:ext>
                </a:extLst>
              </a:tr>
              <a:tr h="657984">
                <a:tc>
                  <a:txBody>
                    <a:bodyPr/>
                    <a:lstStyle/>
                    <a:p>
                      <a:r>
                        <a:rPr lang="de-DE" dirty="0"/>
                        <a:t>Reversible Eisen-Luft-Batterie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sehr günstige Materialien, lange 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geringe Effizienz, niedrige Leistungsdichte, Reversibilität schwierig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983505"/>
                  </a:ext>
                </a:extLst>
              </a:tr>
              <a:tr h="657984">
                <a:tc>
                  <a:txBody>
                    <a:bodyPr/>
                    <a:lstStyle/>
                    <a:p>
                      <a:r>
                        <a:rPr lang="de-DE" dirty="0"/>
                        <a:t>Primäre Eisen-Schrott-Batterie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vorhandener Schrottstrom, externe „Ladung“, robuste Lagerung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Leistungsdichte, Prozessführung, GDE-Stabilität, Produktmanagement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19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52369-89BD-45ED-3198-566EB80D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Fazit: Forschungsagenda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9265D4-F1FD-AD17-5743-144CECC7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Eisenschrott ist elektrochemisch nutzbar, nicht nur als passiver Recyclingrohstoff.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zentrale Herausforderung ist Prozessführung, insbesondere Elektrolyt-, Partikel-, GDE- und Schrottkontaktmanagement.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TEA macht die technischen Zielgrößen sichtbar: Leistungsdichte, GDE-Kosten, OPEX, Capture </a:t>
            </a:r>
            <a:r>
              <a:rPr lang="de-DE" dirty="0" err="1"/>
              <a:t>Factor</a:t>
            </a:r>
            <a:r>
              <a:rPr lang="de-DE" dirty="0"/>
              <a:t> und Break-even-CAPEX.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DBB7D6-FD5E-A3B9-6355-923FB0C4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2AB629-AC45-764C-8179-5B2F13F6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24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9CACC-0733-6F21-74D8-8CFD47F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61D7DF-B503-9287-BF41-69BB4163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3200" dirty="0"/>
          </a:p>
          <a:p>
            <a:pPr algn="ctr"/>
            <a:r>
              <a:rPr lang="de-DE" sz="3200" dirty="0"/>
              <a:t>Vielen Dank für Ihre </a:t>
            </a:r>
            <a:r>
              <a:rPr lang="de-DE" sz="3200" dirty="0" err="1"/>
              <a:t>Aufmerksamtkeit</a:t>
            </a:r>
            <a:r>
              <a:rPr lang="de-DE" sz="3200" dirty="0"/>
              <a:t>!</a:t>
            </a:r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Danke an die DBU für Ihre Unterstützung über die </a:t>
            </a:r>
            <a:r>
              <a:rPr lang="de-DE" sz="3200" dirty="0" err="1"/>
              <a:t>Förderintitative</a:t>
            </a:r>
            <a:r>
              <a:rPr lang="de-DE" sz="3200" dirty="0"/>
              <a:t> „Speicher und Netze“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15BA4D-6860-5EEF-4E2B-1B925CCF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D0AF5D-34AB-806F-5B59-08BBBE5A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12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3030F4-B7A6-9EBA-B7DE-83A4660B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930" y="4607560"/>
            <a:ext cx="2857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DCB29-B033-824F-9579-DE7C9ACE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995" y="1125696"/>
            <a:ext cx="9000000" cy="2358000"/>
          </a:xfrm>
        </p:spPr>
        <p:txBody>
          <a:bodyPr/>
          <a:lstStyle/>
          <a:p>
            <a:pPr algn="ctr"/>
            <a:r>
              <a:rPr lang="de-DE" sz="4800" dirty="0"/>
              <a:t>Eisenschrott als elektrochemischer Energieträger: Primäre Eisen-Luft-Zellen für Knappheitsstrom?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0FFBE0-85A9-954B-8F08-37999726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Rico Meitzner, Fakultät für Ingenieurwissenschaften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589C72-761C-7F79-FC1F-0F2F0C84DCB7}"/>
              </a:ext>
            </a:extLst>
          </p:cNvPr>
          <p:cNvSpPr txBox="1"/>
          <p:nvPr/>
        </p:nvSpPr>
        <p:spPr>
          <a:xfrm>
            <a:off x="3519675" y="425497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Leitfrage:</a:t>
            </a:r>
            <a:br>
              <a:rPr lang="de-DE" dirty="0"/>
            </a:br>
            <a:r>
              <a:rPr lang="de-DE" dirty="0"/>
              <a:t>Kann realer Eisenschrott elektrochemisch so genutzt werden, dass daraus ein technisch und wirtschaftlich sinnvoller Baustein für seltene, aber kritische Strommangelsituationen entsteht?</a:t>
            </a:r>
          </a:p>
        </p:txBody>
      </p:sp>
    </p:spTree>
    <p:extLst>
      <p:ext uri="{BB962C8B-B14F-4D97-AF65-F5344CB8AC3E}">
        <p14:creationId xmlns:p14="http://schemas.microsoft.com/office/powerpoint/2010/main" val="572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774DBC-BBF0-8B64-3B3B-50700703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0B485E-81DC-6A2A-53A6-612A5B0E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Energiesystemischer Hintergrund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Warum Eisen als Energieträger interessant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Forschungsansatz: Primäre Eisen-Luft-Zelle statt reversibler Batterie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Was bisher experimentell gezeigt wurde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Was die Experimente über die Limitierungen zeigen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Was eine TEA hier eigentlich aussagt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Erste TEA-Interpretation: Wo liegt der Hebel?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Vergleich: Warum nicht einfach Wasserstoff oder andere Langzeitspeicher?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Fazit: Forschungsagenda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80411B-65B4-193B-2C73-BD604779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830BDA-466C-8C2F-027B-84DC357C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80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377BF-8DFD-BDE8-7381-1A9F83BC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Energiesystemischer Hintergrund: Warum Langzeitspeicher schwierig sind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BC296A-6FB5-1626-7B77-F3908F6E1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657" y="1447200"/>
            <a:ext cx="10679794" cy="4690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Li-Ionen-Batterien sind stark für Minuten bis wenige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Pumpspeicher und Druckluftspeicher sind standortabhängig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Wasserstoff ist chemisch flexibel, aber infrastrukturell und energetisch aufwendig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seltene Knappheitsfenster zählen weniger hohe Rundreiseeffizienz, sondern niedrige Kapazitätskosten, Verfügbarkeit und robuste Lagerbarkeit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898551-C251-1FCA-CA27-C3A05EAD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6A8B4C-71FA-94C8-DB88-039C44D9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EA3FBF-5528-2D8D-FD13-9D8EDA81B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75" y="2969603"/>
            <a:ext cx="8025325" cy="31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D91C0-C14D-B992-095A-F6FADCE5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Warum Eisen als Energieträger interessant ist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5487FD-6BA2-F63C-4F89-7C65C4F9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E5D3F2-A06A-2672-0493-5EBA5E7A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5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ACC608-2FC6-FD7A-1598-39A8A450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02"/>
          <a:stretch>
            <a:fillRect/>
          </a:stretch>
        </p:blipFill>
        <p:spPr>
          <a:xfrm>
            <a:off x="962678" y="1438763"/>
            <a:ext cx="9940357" cy="47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B4866-1EC4-3103-53E7-90677B64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Forschungsansatz: Primäre Eisen-Luft-Zelle statt reversibler Batterie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EFA920A-E848-C5A0-ACA0-4C65D4EBF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479843"/>
              </p:ext>
            </p:extLst>
          </p:nvPr>
        </p:nvGraphicFramePr>
        <p:xfrm>
          <a:off x="717550" y="2196465"/>
          <a:ext cx="10756900" cy="2494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78450">
                  <a:extLst>
                    <a:ext uri="{9D8B030D-6E8A-4147-A177-3AD203B41FA5}">
                      <a16:colId xmlns:a16="http://schemas.microsoft.com/office/drawing/2014/main" val="654644650"/>
                    </a:ext>
                  </a:extLst>
                </a:gridCol>
                <a:gridCol w="5378450">
                  <a:extLst>
                    <a:ext uri="{9D8B030D-6E8A-4147-A177-3AD203B41FA5}">
                      <a16:colId xmlns:a16="http://schemas.microsoft.com/office/drawing/2014/main" val="703712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Klassische/reversible Eisen-Luft-Batterie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Primärer Schrott-Eisen-Luft-Reaktor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3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Eisen wird im System wieder zurückgebildet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Eisen kommt als Schrott von außen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Round-trip </a:t>
                      </a:r>
                      <a:r>
                        <a:rPr lang="de-DE" dirty="0" err="1"/>
                        <a:t>efficiency</a:t>
                      </a:r>
                      <a:r>
                        <a:rPr lang="de-DE" dirty="0"/>
                        <a:t> zentral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Materialkosten und Prozessstabilität zentral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definierte Batterieelektrode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reale Schrottstücke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2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Batteriealterung im Zyklusbetrieb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Reaktor- und Elektrolytalterung im Durchflussbetrieb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3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Energiespeicher im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Energie im Schrottlager / Stoffstrom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50502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09E65D-68A8-FAB1-5269-FF6BC2AA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78AC94-A345-BD57-2F39-A5E05628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7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3986D-4121-523A-3060-9024E728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Was bisher experimentell gezeigt wurde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A4FA69-B581-D7C4-DA39-07135B93AB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reale Eisen-/Stahlstücke, z. B. DC01-Blechkommerzielle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Gasdiffusionselektrode als Luftkathode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alkalischer Elektrolyt, z. B. 6 M KOH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Additivsystem mit Glycerin und </a:t>
            </a:r>
            <a:r>
              <a:rPr lang="de-DE" dirty="0" err="1"/>
              <a:t>Na₂S</a:t>
            </a:r>
            <a:r>
              <a:rPr lang="de-DE" dirty="0"/>
              <a:t> stabilisiert den Betrieb deutlich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ohne geeignete Additive schneller Spannungseinbruch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optimiertem Elektrolyt Betrieb über &gt;24 h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Leistungsdichte im frühen Aufbau: ca. 65 W/m² GDE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schnelles Ein-/Ausschalten im </a:t>
            </a:r>
            <a:r>
              <a:rPr lang="de-DE" dirty="0" err="1"/>
              <a:t>Millisekundenbereich</a:t>
            </a:r>
            <a:r>
              <a:rPr lang="de-DE" dirty="0"/>
              <a:t> beobachtet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62BBBF-4DE3-1DA1-6FDF-D4A41A11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AA0FDC-135F-958F-CB7E-F33D2AB3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6FDB4A-F92B-2872-27E4-A81132C7A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7886" r="12030"/>
          <a:stretch>
            <a:fillRect/>
          </a:stretch>
        </p:blipFill>
        <p:spPr>
          <a:xfrm>
            <a:off x="962678" y="3626148"/>
            <a:ext cx="3915411" cy="25789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6DE9ED7-3D67-123C-1534-D664D680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044" b="6659"/>
          <a:stretch>
            <a:fillRect/>
          </a:stretch>
        </p:blipFill>
        <p:spPr>
          <a:xfrm>
            <a:off x="1629637" y="1194490"/>
            <a:ext cx="2841419" cy="228436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8E7C42A-C13D-2037-20E7-9C104BDB8CFE}"/>
              </a:ext>
            </a:extLst>
          </p:cNvPr>
          <p:cNvSpPr txBox="1"/>
          <p:nvPr/>
        </p:nvSpPr>
        <p:spPr>
          <a:xfrm>
            <a:off x="4874243" y="1351280"/>
            <a:ext cx="684803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GDE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B0F2E9D-989F-133B-D6BE-4B0CC377E439}"/>
              </a:ext>
            </a:extLst>
          </p:cNvPr>
          <p:cNvCxnSpPr>
            <a:stCxn id="11" idx="1"/>
          </p:cNvCxnSpPr>
          <p:nvPr/>
        </p:nvCxnSpPr>
        <p:spPr>
          <a:xfrm flipH="1">
            <a:off x="3241040" y="1535946"/>
            <a:ext cx="1633203" cy="105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8B05BE70-3908-9E7E-C562-2E96F4BED249}"/>
              </a:ext>
            </a:extLst>
          </p:cNvPr>
          <p:cNvSpPr txBox="1"/>
          <p:nvPr/>
        </p:nvSpPr>
        <p:spPr>
          <a:xfrm>
            <a:off x="66203" y="1351280"/>
            <a:ext cx="1488277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Stahlschrott-Behältnis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82256E8-1C40-1A72-77F7-1B13D138290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554480" y="1674446"/>
            <a:ext cx="609600" cy="1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CAFDAF02-5B8C-FB2E-A1E1-10EEBBB0D963}"/>
              </a:ext>
            </a:extLst>
          </p:cNvPr>
          <p:cNvSpPr txBox="1"/>
          <p:nvPr/>
        </p:nvSpPr>
        <p:spPr>
          <a:xfrm>
            <a:off x="79797" y="2414171"/>
            <a:ext cx="1488277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DC01-Blech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4F113DE-7ABB-DFE2-D5D0-6B93227F003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568074" y="1826846"/>
            <a:ext cx="1076960" cy="771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B0704-6FFB-D53C-88DF-0E625B55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Was die Experimente über die Limitierungen zeigen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856D3-0401-EE02-23DB-58EC15D75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steigender Innenwiderstand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Farbwechsel im Elektrolyt: gelb → grün → rotbraun/braun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Bildung eisenhaltiger Partikel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mögliche GDE-/Separator-Verblockung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Passivierung und Belagsbildung auf 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ORR-Verluste an der Luftkathode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Stofftransport- und Elektrolytalterungseffekte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BFEA77-D065-21DB-8062-D48F4498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3B8691-39D4-744D-E89E-10C43DA6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8D6658-3832-E1A2-BABA-2B613D358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8730" r="8655"/>
          <a:stretch>
            <a:fillRect/>
          </a:stretch>
        </p:blipFill>
        <p:spPr>
          <a:xfrm>
            <a:off x="957944" y="1316991"/>
            <a:ext cx="3657686" cy="23843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B3DA2A-6CEE-9433-D869-17BE1F54D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7778" r="5783"/>
          <a:stretch>
            <a:fillRect/>
          </a:stretch>
        </p:blipFill>
        <p:spPr>
          <a:xfrm>
            <a:off x="957941" y="3701389"/>
            <a:ext cx="3657687" cy="24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827CA-C300-587C-7AD1-C35C1589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Was eine TEA hier eigentlich aussagt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5AA54-478A-434D-C088-CFB1B6F8D3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TEA-Fragen: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teuer darf eine 1-MW-Anlage maximal sein?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stark hängen die Ergebnisse von Schrottpreis, Eisenerz-/Oxid-Gutschrift und Stromausbeute ab?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viele profitable Hochpreisstunden existieren historisch?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stark reduziert </a:t>
            </a:r>
            <a:r>
              <a:rPr lang="de-DE" dirty="0" err="1"/>
              <a:t>Marktkannibalisierung</a:t>
            </a:r>
            <a:r>
              <a:rPr lang="de-DE" dirty="0"/>
              <a:t> die Erlöse?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Leistungsdichte ist nötig, damit die GDE-Fläche nicht unrealistisch groß wird?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82E692-6FD6-C86D-9B03-8CBBBAEF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Rico Meitzner, Fakultät für Ingenieurwissenschaften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2E631D-5989-9153-A5CA-D2788E67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454C-C8BB-450C-A446-EA3D813FE484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68751A-8537-48FF-1453-E0845788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" y="1574799"/>
            <a:ext cx="6011526" cy="33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854"/>
      </p:ext>
    </p:extLst>
  </p:cSld>
  <p:clrMapOvr>
    <a:masterClrMapping/>
  </p:clrMapOvr>
</p:sld>
</file>

<file path=ppt/theme/theme1.xml><?xml version="1.0" encoding="utf-8"?>
<a:theme xmlns:a="http://schemas.openxmlformats.org/drawingml/2006/main" name="HTWK Magenta">
  <a:themeElements>
    <a:clrScheme name="HTWK_Test">
      <a:dk1>
        <a:sysClr val="windowText" lastClr="000000"/>
      </a:dk1>
      <a:lt1>
        <a:sysClr val="window" lastClr="FFFFFF"/>
      </a:lt1>
      <a:dk2>
        <a:srgbClr val="022541"/>
      </a:dk2>
      <a:lt2>
        <a:srgbClr val="BEC3C6"/>
      </a:lt2>
      <a:accent1>
        <a:srgbClr val="FFED00"/>
      </a:accent1>
      <a:accent2>
        <a:srgbClr val="E5007D"/>
      </a:accent2>
      <a:accent3>
        <a:srgbClr val="00964E"/>
      </a:accent3>
      <a:accent4>
        <a:srgbClr val="E53009"/>
      </a:accent4>
      <a:accent5>
        <a:srgbClr val="009EE3"/>
      </a:accent5>
      <a:accent6>
        <a:srgbClr val="004699"/>
      </a:accent6>
      <a:hlink>
        <a:srgbClr val="022541"/>
      </a:hlink>
      <a:folHlink>
        <a:srgbClr val="2E363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K_Praesentation_16-9" id="{1FEA0790-483C-694F-BB74-62ABC0BEEE2F}" vid="{EFED7CB0-8CF4-D44F-9260-9E79D17BFAAA}"/>
    </a:ext>
  </a:extLst>
</a:theme>
</file>

<file path=ppt/theme/theme2.xml><?xml version="1.0" encoding="utf-8"?>
<a:theme xmlns:a="http://schemas.openxmlformats.org/drawingml/2006/main" name="HTWK Grün">
  <a:themeElements>
    <a:clrScheme name="HTWK_Test">
      <a:dk1>
        <a:sysClr val="windowText" lastClr="000000"/>
      </a:dk1>
      <a:lt1>
        <a:sysClr val="window" lastClr="FFFFFF"/>
      </a:lt1>
      <a:dk2>
        <a:srgbClr val="022541"/>
      </a:dk2>
      <a:lt2>
        <a:srgbClr val="BEC3C6"/>
      </a:lt2>
      <a:accent1>
        <a:srgbClr val="FFED00"/>
      </a:accent1>
      <a:accent2>
        <a:srgbClr val="E5007D"/>
      </a:accent2>
      <a:accent3>
        <a:srgbClr val="00964E"/>
      </a:accent3>
      <a:accent4>
        <a:srgbClr val="E53009"/>
      </a:accent4>
      <a:accent5>
        <a:srgbClr val="009EE3"/>
      </a:accent5>
      <a:accent6>
        <a:srgbClr val="004699"/>
      </a:accent6>
      <a:hlink>
        <a:srgbClr val="022541"/>
      </a:hlink>
      <a:folHlink>
        <a:srgbClr val="2E363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K_Praesentation_16-9" id="{1FEA0790-483C-694F-BB74-62ABC0BEEE2F}" vid="{E391D94D-EE63-D349-B7DE-98ADF560723F}"/>
    </a:ext>
  </a:extLst>
</a:theme>
</file>

<file path=ppt/theme/theme3.xml><?xml version="1.0" encoding="utf-8"?>
<a:theme xmlns:a="http://schemas.openxmlformats.org/drawingml/2006/main" name="HTWK Cyan">
  <a:themeElements>
    <a:clrScheme name="HTWK_Test">
      <a:dk1>
        <a:sysClr val="windowText" lastClr="000000"/>
      </a:dk1>
      <a:lt1>
        <a:sysClr val="window" lastClr="FFFFFF"/>
      </a:lt1>
      <a:dk2>
        <a:srgbClr val="022541"/>
      </a:dk2>
      <a:lt2>
        <a:srgbClr val="BEC3C6"/>
      </a:lt2>
      <a:accent1>
        <a:srgbClr val="FFED00"/>
      </a:accent1>
      <a:accent2>
        <a:srgbClr val="E5007D"/>
      </a:accent2>
      <a:accent3>
        <a:srgbClr val="00964E"/>
      </a:accent3>
      <a:accent4>
        <a:srgbClr val="E53009"/>
      </a:accent4>
      <a:accent5>
        <a:srgbClr val="009EE3"/>
      </a:accent5>
      <a:accent6>
        <a:srgbClr val="004699"/>
      </a:accent6>
      <a:hlink>
        <a:srgbClr val="022541"/>
      </a:hlink>
      <a:folHlink>
        <a:srgbClr val="2E363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K_Praesentation_16-9" id="{1FEA0790-483C-694F-BB74-62ABC0BEEE2F}" vid="{A51D0A69-4D8E-524F-9B0E-CEBB36F378F6}"/>
    </a:ext>
  </a:extLst>
</a:theme>
</file>

<file path=ppt/theme/theme4.xml><?xml version="1.0" encoding="utf-8"?>
<a:theme xmlns:a="http://schemas.openxmlformats.org/drawingml/2006/main" name="HTWK Blau">
  <a:themeElements>
    <a:clrScheme name="HTWK_Test">
      <a:dk1>
        <a:sysClr val="windowText" lastClr="000000"/>
      </a:dk1>
      <a:lt1>
        <a:sysClr val="window" lastClr="FFFFFF"/>
      </a:lt1>
      <a:dk2>
        <a:srgbClr val="022541"/>
      </a:dk2>
      <a:lt2>
        <a:srgbClr val="BEC3C6"/>
      </a:lt2>
      <a:accent1>
        <a:srgbClr val="FFED00"/>
      </a:accent1>
      <a:accent2>
        <a:srgbClr val="E5007D"/>
      </a:accent2>
      <a:accent3>
        <a:srgbClr val="00964E"/>
      </a:accent3>
      <a:accent4>
        <a:srgbClr val="E53009"/>
      </a:accent4>
      <a:accent5>
        <a:srgbClr val="009EE3"/>
      </a:accent5>
      <a:accent6>
        <a:srgbClr val="004699"/>
      </a:accent6>
      <a:hlink>
        <a:srgbClr val="022541"/>
      </a:hlink>
      <a:folHlink>
        <a:srgbClr val="2E363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K_Praesentation_16-9" id="{1FEA0790-483C-694F-BB74-62ABC0BEEE2F}" vid="{9DD5615B-4FDE-C14E-84FA-48ACAD4DD175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HTWK_Praesentation_16-9.potx</Template>
  <TotalTime>0</TotalTime>
  <Words>698</Words>
  <Application>Microsoft Office PowerPoint</Application>
  <PresentationFormat>Breitbild</PresentationFormat>
  <Paragraphs>137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Work Sans</vt:lpstr>
      <vt:lpstr>HTWK Magenta</vt:lpstr>
      <vt:lpstr>HTWK Grün</vt:lpstr>
      <vt:lpstr>HTWK Cyan</vt:lpstr>
      <vt:lpstr>HTWK Blau</vt:lpstr>
      <vt:lpstr>Eisenschrott als elektrochemischer Energieträger: Primäre Eisen-Luft-Zellen für Knappheitsstrom?</vt:lpstr>
      <vt:lpstr>Eisenschrott als elektrochemischer Energieträger: Primäre Eisen-Luft-Zellen für Knappheitsstrom?</vt:lpstr>
      <vt:lpstr>Agenda</vt:lpstr>
      <vt:lpstr>Energiesystemischer Hintergrund: Warum Langzeitspeicher schwierig sind</vt:lpstr>
      <vt:lpstr>Warum Eisen als Energieträger interessant ist</vt:lpstr>
      <vt:lpstr>Forschungsansatz: Primäre Eisen-Luft-Zelle statt reversibler Batterie</vt:lpstr>
      <vt:lpstr>Was bisher experimentell gezeigt wurde</vt:lpstr>
      <vt:lpstr>Was die Experimente über die Limitierungen zeigen</vt:lpstr>
      <vt:lpstr>Was eine TEA hier eigentlich aussagt</vt:lpstr>
      <vt:lpstr>Vergleich: Warum nicht einfach Wasserstoff oder andere Langzeitspeicher?</vt:lpstr>
      <vt:lpstr>Fazit: Forschungsagenda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Paulin Alter</dc:creator>
  <cp:lastModifiedBy>Rico Meitzner</cp:lastModifiedBy>
  <cp:revision>10</cp:revision>
  <dcterms:created xsi:type="dcterms:W3CDTF">2019-01-10T16:04:56Z</dcterms:created>
  <dcterms:modified xsi:type="dcterms:W3CDTF">2026-06-15T16:40:43Z</dcterms:modified>
</cp:coreProperties>
</file>