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37" r:id="rId5"/>
    <p:sldId id="571" r:id="rId6"/>
    <p:sldId id="577" r:id="rId7"/>
    <p:sldId id="540" r:id="rId8"/>
    <p:sldId id="543" r:id="rId9"/>
    <p:sldId id="263" r:id="rId10"/>
    <p:sldId id="544" r:id="rId11"/>
    <p:sldId id="572" r:id="rId12"/>
    <p:sldId id="590" r:id="rId13"/>
    <p:sldId id="586" r:id="rId14"/>
    <p:sldId id="591" r:id="rId15"/>
    <p:sldId id="592" r:id="rId16"/>
    <p:sldId id="593" r:id="rId17"/>
    <p:sldId id="585" r:id="rId18"/>
    <p:sldId id="58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ispiel-Folien THU" id="{7A70DAC5-EF83-4B39-99F6-6B1836337FC8}">
          <p14:sldIdLst>
            <p14:sldId id="537"/>
            <p14:sldId id="571"/>
            <p14:sldId id="577"/>
            <p14:sldId id="540"/>
            <p14:sldId id="543"/>
            <p14:sldId id="263"/>
            <p14:sldId id="544"/>
            <p14:sldId id="572"/>
            <p14:sldId id="590"/>
            <p14:sldId id="586"/>
            <p14:sldId id="591"/>
            <p14:sldId id="592"/>
            <p14:sldId id="593"/>
            <p14:sldId id="585"/>
            <p14:sldId id="588"/>
          </p14:sldIdLst>
        </p14:section>
        <p14:section name="Schaubilder und Smart-Art" id="{B65F0A1B-AB6B-4EB2-AF1F-245E9FE05825}">
          <p14:sldIdLst/>
        </p14:section>
        <p14:section name="Info &amp; Hilfestellung" id="{DCDBA7AD-C7AC-4441-AD3A-3607A6F1D34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37" userDrawn="1">
          <p15:clr>
            <a:srgbClr val="A4A3A4"/>
          </p15:clr>
        </p15:guide>
        <p15:guide id="4" pos="73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4AD"/>
    <a:srgbClr val="D96309"/>
    <a:srgbClr val="6DC0A8"/>
    <a:srgbClr val="FFFFFF"/>
    <a:srgbClr val="E71982"/>
    <a:srgbClr val="000000"/>
    <a:srgbClr val="F8F9F8"/>
    <a:srgbClr val="216992"/>
    <a:srgbClr val="C0C5C7"/>
    <a:srgbClr val="003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0BCB4-0B21-CA41-9FB0-11CDE8862257}" v="2" dt="2026-06-18T15:22:42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8"/>
    <p:restoredTop sz="79279"/>
  </p:normalViewPr>
  <p:slideViewPr>
    <p:cSldViewPr snapToGrid="0">
      <p:cViewPr varScale="1">
        <p:scale>
          <a:sx n="90" d="100"/>
          <a:sy n="90" d="100"/>
        </p:scale>
        <p:origin x="1016" y="192"/>
      </p:cViewPr>
      <p:guideLst>
        <p:guide orient="horz" pos="2160"/>
        <p:guide pos="3840"/>
        <p:guide pos="7537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mann, Catherine" userId="82c460f8-4ec3-436d-b273-a398ad10779f" providerId="ADAL" clId="{4DBCF66B-CE2F-55A2-A4EC-1DCB3DBAF365}"/>
    <pc:docChg chg="custSel delSld modSld modSection">
      <pc:chgData name="Adelmann, Catherine" userId="82c460f8-4ec3-436d-b273-a398ad10779f" providerId="ADAL" clId="{4DBCF66B-CE2F-55A2-A4EC-1DCB3DBAF365}" dt="2026-06-18T15:22:56.019" v="4" actId="2696"/>
      <pc:docMkLst>
        <pc:docMk/>
      </pc:docMkLst>
      <pc:sldChg chg="del">
        <pc:chgData name="Adelmann, Catherine" userId="82c460f8-4ec3-436d-b273-a398ad10779f" providerId="ADAL" clId="{4DBCF66B-CE2F-55A2-A4EC-1DCB3DBAF365}" dt="2026-06-18T15:22:56.019" v="4" actId="2696"/>
        <pc:sldMkLst>
          <pc:docMk/>
          <pc:sldMk cId="3860188546" sldId="582"/>
        </pc:sldMkLst>
      </pc:sldChg>
      <pc:sldChg chg="addSp delSp modSp mod">
        <pc:chgData name="Adelmann, Catherine" userId="82c460f8-4ec3-436d-b273-a398ad10779f" providerId="ADAL" clId="{4DBCF66B-CE2F-55A2-A4EC-1DCB3DBAF365}" dt="2026-06-18T15:22:39.581" v="1"/>
        <pc:sldMkLst>
          <pc:docMk/>
          <pc:sldMk cId="3771250397" sldId="592"/>
        </pc:sldMkLst>
        <pc:spChg chg="add mod">
          <ac:chgData name="Adelmann, Catherine" userId="82c460f8-4ec3-436d-b273-a398ad10779f" providerId="ADAL" clId="{4DBCF66B-CE2F-55A2-A4EC-1DCB3DBAF365}" dt="2026-06-18T15:22:39.581" v="1"/>
          <ac:spMkLst>
            <pc:docMk/>
            <pc:sldMk cId="3771250397" sldId="592"/>
            <ac:spMk id="2" creationId="{D6AF77D6-BDEF-BAC1-04DC-832B73F67E75}"/>
          </ac:spMkLst>
        </pc:spChg>
        <pc:spChg chg="del">
          <ac:chgData name="Adelmann, Catherine" userId="82c460f8-4ec3-436d-b273-a398ad10779f" providerId="ADAL" clId="{4DBCF66B-CE2F-55A2-A4EC-1DCB3DBAF365}" dt="2026-06-18T15:22:39.232" v="0" actId="478"/>
          <ac:spMkLst>
            <pc:docMk/>
            <pc:sldMk cId="3771250397" sldId="592"/>
            <ac:spMk id="5" creationId="{D32E19FE-FAA9-79F8-283C-7124027C1352}"/>
          </ac:spMkLst>
        </pc:spChg>
      </pc:sldChg>
      <pc:sldChg chg="addSp delSp modSp mod">
        <pc:chgData name="Adelmann, Catherine" userId="82c460f8-4ec3-436d-b273-a398ad10779f" providerId="ADAL" clId="{4DBCF66B-CE2F-55A2-A4EC-1DCB3DBAF365}" dt="2026-06-18T15:22:42.914" v="3"/>
        <pc:sldMkLst>
          <pc:docMk/>
          <pc:sldMk cId="3315005602" sldId="593"/>
        </pc:sldMkLst>
        <pc:spChg chg="del">
          <ac:chgData name="Adelmann, Catherine" userId="82c460f8-4ec3-436d-b273-a398ad10779f" providerId="ADAL" clId="{4DBCF66B-CE2F-55A2-A4EC-1DCB3DBAF365}" dt="2026-06-18T15:22:42.647" v="2" actId="478"/>
          <ac:spMkLst>
            <pc:docMk/>
            <pc:sldMk cId="3315005602" sldId="593"/>
            <ac:spMk id="5" creationId="{273A816F-29B2-B35D-F514-A39F66CB54F3}"/>
          </ac:spMkLst>
        </pc:spChg>
        <pc:spChg chg="add mod">
          <ac:chgData name="Adelmann, Catherine" userId="82c460f8-4ec3-436d-b273-a398ad10779f" providerId="ADAL" clId="{4DBCF66B-CE2F-55A2-A4EC-1DCB3DBAF365}" dt="2026-06-18T15:22:42.914" v="3"/>
          <ac:spMkLst>
            <pc:docMk/>
            <pc:sldMk cId="3315005602" sldId="593"/>
            <ac:spMk id="8" creationId="{179D3E4D-8BF1-334B-4332-D0562ED5CE9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F28C7-0190-6949-B2AB-6ACF4CE10A1B}" type="doc">
      <dgm:prSet loTypeId="urn:microsoft.com/office/officeart/2005/8/layout/vProcess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F331A9A2-7C64-BC4C-A443-AEB4F54AF262}">
      <dgm:prSet phldrT="[Text]"/>
      <dgm:spPr/>
      <dgm:t>
        <a:bodyPr/>
        <a:lstStyle/>
        <a:p>
          <a:r>
            <a:rPr lang="de-DE" dirty="0"/>
            <a:t>Netzmodell aus GIS Daten</a:t>
          </a:r>
        </a:p>
      </dgm:t>
    </dgm:pt>
    <dgm:pt modelId="{3EB8A6EE-B33D-234B-B101-EBF217F61D2E}" type="parTrans" cxnId="{FB5DBF35-957C-B84B-B1D2-DF7F774D483C}">
      <dgm:prSet/>
      <dgm:spPr/>
      <dgm:t>
        <a:bodyPr/>
        <a:lstStyle/>
        <a:p>
          <a:endParaRPr lang="de-DE"/>
        </a:p>
      </dgm:t>
    </dgm:pt>
    <dgm:pt modelId="{CF66C430-C39F-D34A-ACCA-A0E00DFFBC6A}" type="sibTrans" cxnId="{FB5DBF35-957C-B84B-B1D2-DF7F774D483C}">
      <dgm:prSet/>
      <dgm:spPr/>
      <dgm:t>
        <a:bodyPr/>
        <a:lstStyle/>
        <a:p>
          <a:endParaRPr lang="de-DE"/>
        </a:p>
      </dgm:t>
    </dgm:pt>
    <dgm:pt modelId="{04AE3E26-3CFB-024E-B877-F27ACFE75C59}">
      <dgm:prSet phldrT="[Text]"/>
      <dgm:spPr/>
      <dgm:t>
        <a:bodyPr/>
        <a:lstStyle/>
        <a:p>
          <a:r>
            <a:rPr lang="de-DE" dirty="0"/>
            <a:t>Zeitreihen für Status Quo 2023/2024</a:t>
          </a:r>
        </a:p>
      </dgm:t>
    </dgm:pt>
    <dgm:pt modelId="{FA4711A9-A149-154A-8F0B-DBFB880257B6}" type="parTrans" cxnId="{D0C51AC9-634B-274D-A933-88349CDCD318}">
      <dgm:prSet/>
      <dgm:spPr/>
      <dgm:t>
        <a:bodyPr/>
        <a:lstStyle/>
        <a:p>
          <a:endParaRPr lang="de-DE"/>
        </a:p>
      </dgm:t>
    </dgm:pt>
    <dgm:pt modelId="{D32E1FD7-32A4-424A-A324-438D27958BFD}" type="sibTrans" cxnId="{D0C51AC9-634B-274D-A933-88349CDCD318}">
      <dgm:prSet/>
      <dgm:spPr/>
      <dgm:t>
        <a:bodyPr/>
        <a:lstStyle/>
        <a:p>
          <a:endParaRPr lang="de-DE"/>
        </a:p>
      </dgm:t>
    </dgm:pt>
    <dgm:pt modelId="{9F3191DE-7E40-D847-B153-716FD6239891}">
      <dgm:prSet phldrT="[Text]"/>
      <dgm:spPr/>
      <dgm:t>
        <a:bodyPr/>
        <a:lstStyle/>
        <a:p>
          <a:r>
            <a:rPr lang="de-DE" dirty="0"/>
            <a:t>Erstellen von Szenario für 2037 anhand Netzausbauplan</a:t>
          </a:r>
        </a:p>
      </dgm:t>
    </dgm:pt>
    <dgm:pt modelId="{C1BC6BDD-FB85-A349-A99C-E0F4BAF8A0C5}" type="parTrans" cxnId="{7212C17C-51FD-AF4A-8244-726D3D3D0BBF}">
      <dgm:prSet/>
      <dgm:spPr/>
      <dgm:t>
        <a:bodyPr/>
        <a:lstStyle/>
        <a:p>
          <a:endParaRPr lang="de-DE"/>
        </a:p>
      </dgm:t>
    </dgm:pt>
    <dgm:pt modelId="{C4B925C5-99EE-D245-B0FC-1ADEEF948B3C}" type="sibTrans" cxnId="{7212C17C-51FD-AF4A-8244-726D3D3D0BBF}">
      <dgm:prSet/>
      <dgm:spPr/>
      <dgm:t>
        <a:bodyPr/>
        <a:lstStyle/>
        <a:p>
          <a:endParaRPr lang="de-DE"/>
        </a:p>
      </dgm:t>
    </dgm:pt>
    <dgm:pt modelId="{F2A447F9-038C-6948-BF0E-A6B6B346BB2C}">
      <dgm:prSet/>
      <dgm:spPr/>
      <dgm:t>
        <a:bodyPr/>
        <a:lstStyle/>
        <a:p>
          <a:r>
            <a:rPr lang="de-DE" dirty="0"/>
            <a:t>Simulation von Einsatz verschiedener Speichertechnologien</a:t>
          </a:r>
        </a:p>
      </dgm:t>
    </dgm:pt>
    <dgm:pt modelId="{6B8F9A9B-E59C-904F-B089-D5B01FD96DC8}" type="parTrans" cxnId="{C186C8A6-E697-464A-8456-D38E95093423}">
      <dgm:prSet/>
      <dgm:spPr/>
      <dgm:t>
        <a:bodyPr/>
        <a:lstStyle/>
        <a:p>
          <a:endParaRPr lang="de-DE"/>
        </a:p>
      </dgm:t>
    </dgm:pt>
    <dgm:pt modelId="{B8258445-9F36-F245-B3D4-FEF70DB137FC}" type="sibTrans" cxnId="{C186C8A6-E697-464A-8456-D38E95093423}">
      <dgm:prSet/>
      <dgm:spPr/>
      <dgm:t>
        <a:bodyPr/>
        <a:lstStyle/>
        <a:p>
          <a:endParaRPr lang="de-DE"/>
        </a:p>
      </dgm:t>
    </dgm:pt>
    <dgm:pt modelId="{9374E744-E490-424F-9EAE-0B0CC4B5DDB6}">
      <dgm:prSet/>
      <dgm:spPr/>
      <dgm:t>
        <a:bodyPr/>
        <a:lstStyle/>
        <a:p>
          <a:r>
            <a:rPr lang="de-DE" dirty="0"/>
            <a:t>Berechnung Netzausbaukosten </a:t>
          </a:r>
        </a:p>
      </dgm:t>
    </dgm:pt>
    <dgm:pt modelId="{0B750805-35FB-9543-853E-80A1CE1C1C8F}" type="parTrans" cxnId="{71DE62E9-0ECA-5E4C-A357-7C889EA6C379}">
      <dgm:prSet/>
      <dgm:spPr/>
    </dgm:pt>
    <dgm:pt modelId="{7229E98D-80A7-574F-BD84-BC27A8ED6B53}" type="sibTrans" cxnId="{71DE62E9-0ECA-5E4C-A357-7C889EA6C379}">
      <dgm:prSet/>
      <dgm:spPr/>
    </dgm:pt>
    <dgm:pt modelId="{D7BD6372-3150-8542-BF28-538C17C4BD3F}" type="pres">
      <dgm:prSet presAssocID="{64DF28C7-0190-6949-B2AB-6ACF4CE10A1B}" presName="outerComposite" presStyleCnt="0">
        <dgm:presLayoutVars>
          <dgm:chMax val="5"/>
          <dgm:dir/>
          <dgm:resizeHandles val="exact"/>
        </dgm:presLayoutVars>
      </dgm:prSet>
      <dgm:spPr/>
    </dgm:pt>
    <dgm:pt modelId="{D97E1776-3D8C-0D4B-BD5E-D50CFA704AD8}" type="pres">
      <dgm:prSet presAssocID="{64DF28C7-0190-6949-B2AB-6ACF4CE10A1B}" presName="dummyMaxCanvas" presStyleCnt="0">
        <dgm:presLayoutVars/>
      </dgm:prSet>
      <dgm:spPr/>
    </dgm:pt>
    <dgm:pt modelId="{B01C3729-313C-BD4B-8EC0-9B2CF926FB49}" type="pres">
      <dgm:prSet presAssocID="{64DF28C7-0190-6949-B2AB-6ACF4CE10A1B}" presName="FiveNodes_1" presStyleLbl="node1" presStyleIdx="0" presStyleCnt="5">
        <dgm:presLayoutVars>
          <dgm:bulletEnabled val="1"/>
        </dgm:presLayoutVars>
      </dgm:prSet>
      <dgm:spPr/>
    </dgm:pt>
    <dgm:pt modelId="{D2C80A39-9C9A-564D-876F-C682E922BD2A}" type="pres">
      <dgm:prSet presAssocID="{64DF28C7-0190-6949-B2AB-6ACF4CE10A1B}" presName="FiveNodes_2" presStyleLbl="node1" presStyleIdx="1" presStyleCnt="5">
        <dgm:presLayoutVars>
          <dgm:bulletEnabled val="1"/>
        </dgm:presLayoutVars>
      </dgm:prSet>
      <dgm:spPr/>
    </dgm:pt>
    <dgm:pt modelId="{15CB188D-F339-5A43-A8A0-0AECE837BA75}" type="pres">
      <dgm:prSet presAssocID="{64DF28C7-0190-6949-B2AB-6ACF4CE10A1B}" presName="FiveNodes_3" presStyleLbl="node1" presStyleIdx="2" presStyleCnt="5">
        <dgm:presLayoutVars>
          <dgm:bulletEnabled val="1"/>
        </dgm:presLayoutVars>
      </dgm:prSet>
      <dgm:spPr/>
    </dgm:pt>
    <dgm:pt modelId="{800D9EC7-A6ED-E448-8874-87A1BBBA0BDC}" type="pres">
      <dgm:prSet presAssocID="{64DF28C7-0190-6949-B2AB-6ACF4CE10A1B}" presName="FiveNodes_4" presStyleLbl="node1" presStyleIdx="3" presStyleCnt="5">
        <dgm:presLayoutVars>
          <dgm:bulletEnabled val="1"/>
        </dgm:presLayoutVars>
      </dgm:prSet>
      <dgm:spPr/>
    </dgm:pt>
    <dgm:pt modelId="{8DDC4FD6-2C61-D14F-98FC-FCF45B06C45D}" type="pres">
      <dgm:prSet presAssocID="{64DF28C7-0190-6949-B2AB-6ACF4CE10A1B}" presName="FiveNodes_5" presStyleLbl="node1" presStyleIdx="4" presStyleCnt="5">
        <dgm:presLayoutVars>
          <dgm:bulletEnabled val="1"/>
        </dgm:presLayoutVars>
      </dgm:prSet>
      <dgm:spPr/>
    </dgm:pt>
    <dgm:pt modelId="{589C7BC3-E910-B349-A229-56868F0B9A7D}" type="pres">
      <dgm:prSet presAssocID="{64DF28C7-0190-6949-B2AB-6ACF4CE10A1B}" presName="FiveConn_1-2" presStyleLbl="fgAccFollowNode1" presStyleIdx="0" presStyleCnt="4">
        <dgm:presLayoutVars>
          <dgm:bulletEnabled val="1"/>
        </dgm:presLayoutVars>
      </dgm:prSet>
      <dgm:spPr/>
    </dgm:pt>
    <dgm:pt modelId="{23B13ADC-B154-9E47-9B19-494E99358E45}" type="pres">
      <dgm:prSet presAssocID="{64DF28C7-0190-6949-B2AB-6ACF4CE10A1B}" presName="FiveConn_2-3" presStyleLbl="fgAccFollowNode1" presStyleIdx="1" presStyleCnt="4">
        <dgm:presLayoutVars>
          <dgm:bulletEnabled val="1"/>
        </dgm:presLayoutVars>
      </dgm:prSet>
      <dgm:spPr/>
    </dgm:pt>
    <dgm:pt modelId="{D0CA2738-7B99-8243-818D-A937686B5267}" type="pres">
      <dgm:prSet presAssocID="{64DF28C7-0190-6949-B2AB-6ACF4CE10A1B}" presName="FiveConn_3-4" presStyleLbl="fgAccFollowNode1" presStyleIdx="2" presStyleCnt="4">
        <dgm:presLayoutVars>
          <dgm:bulletEnabled val="1"/>
        </dgm:presLayoutVars>
      </dgm:prSet>
      <dgm:spPr/>
    </dgm:pt>
    <dgm:pt modelId="{284CA701-05E0-4144-8F3F-8200B1848F93}" type="pres">
      <dgm:prSet presAssocID="{64DF28C7-0190-6949-B2AB-6ACF4CE10A1B}" presName="FiveConn_4-5" presStyleLbl="fgAccFollowNode1" presStyleIdx="3" presStyleCnt="4">
        <dgm:presLayoutVars>
          <dgm:bulletEnabled val="1"/>
        </dgm:presLayoutVars>
      </dgm:prSet>
      <dgm:spPr/>
    </dgm:pt>
    <dgm:pt modelId="{EEF3C22E-9F81-CD48-A9CE-002593BE61AB}" type="pres">
      <dgm:prSet presAssocID="{64DF28C7-0190-6949-B2AB-6ACF4CE10A1B}" presName="FiveNodes_1_text" presStyleLbl="node1" presStyleIdx="4" presStyleCnt="5">
        <dgm:presLayoutVars>
          <dgm:bulletEnabled val="1"/>
        </dgm:presLayoutVars>
      </dgm:prSet>
      <dgm:spPr/>
    </dgm:pt>
    <dgm:pt modelId="{6070A89B-EE77-914C-B777-DC3FBDBABBC1}" type="pres">
      <dgm:prSet presAssocID="{64DF28C7-0190-6949-B2AB-6ACF4CE10A1B}" presName="FiveNodes_2_text" presStyleLbl="node1" presStyleIdx="4" presStyleCnt="5">
        <dgm:presLayoutVars>
          <dgm:bulletEnabled val="1"/>
        </dgm:presLayoutVars>
      </dgm:prSet>
      <dgm:spPr/>
    </dgm:pt>
    <dgm:pt modelId="{61C43404-F25C-EA4D-B05D-1CE94CD5263F}" type="pres">
      <dgm:prSet presAssocID="{64DF28C7-0190-6949-B2AB-6ACF4CE10A1B}" presName="FiveNodes_3_text" presStyleLbl="node1" presStyleIdx="4" presStyleCnt="5">
        <dgm:presLayoutVars>
          <dgm:bulletEnabled val="1"/>
        </dgm:presLayoutVars>
      </dgm:prSet>
      <dgm:spPr/>
    </dgm:pt>
    <dgm:pt modelId="{AAB62832-5463-4C4D-A16E-5E68640E631E}" type="pres">
      <dgm:prSet presAssocID="{64DF28C7-0190-6949-B2AB-6ACF4CE10A1B}" presName="FiveNodes_4_text" presStyleLbl="node1" presStyleIdx="4" presStyleCnt="5">
        <dgm:presLayoutVars>
          <dgm:bulletEnabled val="1"/>
        </dgm:presLayoutVars>
      </dgm:prSet>
      <dgm:spPr/>
    </dgm:pt>
    <dgm:pt modelId="{E8E1A3FA-8153-0C48-BA22-D87D5F2821CD}" type="pres">
      <dgm:prSet presAssocID="{64DF28C7-0190-6949-B2AB-6ACF4CE10A1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1669C24-1B3D-BE4B-A870-DF44055AD29B}" type="presOf" srcId="{C4B925C5-99EE-D245-B0FC-1ADEEF948B3C}" destId="{D0CA2738-7B99-8243-818D-A937686B5267}" srcOrd="0" destOrd="0" presId="urn:microsoft.com/office/officeart/2005/8/layout/vProcess5"/>
    <dgm:cxn modelId="{ACD23B31-7211-2B45-BA44-686EEA05942D}" type="presOf" srcId="{F331A9A2-7C64-BC4C-A443-AEB4F54AF262}" destId="{EEF3C22E-9F81-CD48-A9CE-002593BE61AB}" srcOrd="1" destOrd="0" presId="urn:microsoft.com/office/officeart/2005/8/layout/vProcess5"/>
    <dgm:cxn modelId="{FB5DBF35-957C-B84B-B1D2-DF7F774D483C}" srcId="{64DF28C7-0190-6949-B2AB-6ACF4CE10A1B}" destId="{F331A9A2-7C64-BC4C-A443-AEB4F54AF262}" srcOrd="0" destOrd="0" parTransId="{3EB8A6EE-B33D-234B-B101-EBF217F61D2E}" sibTransId="{CF66C430-C39F-D34A-ACCA-A0E00DFFBC6A}"/>
    <dgm:cxn modelId="{86941363-40CA-824B-B73A-3E6EF51BA735}" type="presOf" srcId="{B8258445-9F36-F245-B3D4-FEF70DB137FC}" destId="{284CA701-05E0-4144-8F3F-8200B1848F93}" srcOrd="0" destOrd="0" presId="urn:microsoft.com/office/officeart/2005/8/layout/vProcess5"/>
    <dgm:cxn modelId="{A4FED666-4808-5D48-B0A4-7CFD1725E968}" type="presOf" srcId="{9F3191DE-7E40-D847-B153-716FD6239891}" destId="{15CB188D-F339-5A43-A8A0-0AECE837BA75}" srcOrd="0" destOrd="0" presId="urn:microsoft.com/office/officeart/2005/8/layout/vProcess5"/>
    <dgm:cxn modelId="{6AB17477-624E-3F49-8744-B82D64588A5C}" type="presOf" srcId="{D32E1FD7-32A4-424A-A324-438D27958BFD}" destId="{23B13ADC-B154-9E47-9B19-494E99358E45}" srcOrd="0" destOrd="0" presId="urn:microsoft.com/office/officeart/2005/8/layout/vProcess5"/>
    <dgm:cxn modelId="{84008B7C-9A44-2444-9452-DADB924E6463}" type="presOf" srcId="{04AE3E26-3CFB-024E-B877-F27ACFE75C59}" destId="{D2C80A39-9C9A-564D-876F-C682E922BD2A}" srcOrd="0" destOrd="0" presId="urn:microsoft.com/office/officeart/2005/8/layout/vProcess5"/>
    <dgm:cxn modelId="{7212C17C-51FD-AF4A-8244-726D3D3D0BBF}" srcId="{64DF28C7-0190-6949-B2AB-6ACF4CE10A1B}" destId="{9F3191DE-7E40-D847-B153-716FD6239891}" srcOrd="2" destOrd="0" parTransId="{C1BC6BDD-FB85-A349-A99C-E0F4BAF8A0C5}" sibTransId="{C4B925C5-99EE-D245-B0FC-1ADEEF948B3C}"/>
    <dgm:cxn modelId="{5798ED7C-F225-AB47-9F76-AC0CBEB3912E}" type="presOf" srcId="{F2A447F9-038C-6948-BF0E-A6B6B346BB2C}" destId="{800D9EC7-A6ED-E448-8874-87A1BBBA0BDC}" srcOrd="0" destOrd="0" presId="urn:microsoft.com/office/officeart/2005/8/layout/vProcess5"/>
    <dgm:cxn modelId="{F1635787-7B0F-B348-BFA6-9013407CE06A}" type="presOf" srcId="{F331A9A2-7C64-BC4C-A443-AEB4F54AF262}" destId="{B01C3729-313C-BD4B-8EC0-9B2CF926FB49}" srcOrd="0" destOrd="0" presId="urn:microsoft.com/office/officeart/2005/8/layout/vProcess5"/>
    <dgm:cxn modelId="{8C01F68E-0758-A543-9FC1-7FC92B07C765}" type="presOf" srcId="{9F3191DE-7E40-D847-B153-716FD6239891}" destId="{61C43404-F25C-EA4D-B05D-1CE94CD5263F}" srcOrd="1" destOrd="0" presId="urn:microsoft.com/office/officeart/2005/8/layout/vProcess5"/>
    <dgm:cxn modelId="{88CCDBA4-CF5A-B94B-AB69-AB0631933C7B}" type="presOf" srcId="{F2A447F9-038C-6948-BF0E-A6B6B346BB2C}" destId="{AAB62832-5463-4C4D-A16E-5E68640E631E}" srcOrd="1" destOrd="0" presId="urn:microsoft.com/office/officeart/2005/8/layout/vProcess5"/>
    <dgm:cxn modelId="{C186C8A6-E697-464A-8456-D38E95093423}" srcId="{64DF28C7-0190-6949-B2AB-6ACF4CE10A1B}" destId="{F2A447F9-038C-6948-BF0E-A6B6B346BB2C}" srcOrd="3" destOrd="0" parTransId="{6B8F9A9B-E59C-904F-B089-D5B01FD96DC8}" sibTransId="{B8258445-9F36-F245-B3D4-FEF70DB137FC}"/>
    <dgm:cxn modelId="{1D3F5AA8-8877-154F-81FF-92C286D4029F}" type="presOf" srcId="{04AE3E26-3CFB-024E-B877-F27ACFE75C59}" destId="{6070A89B-EE77-914C-B777-DC3FBDBABBC1}" srcOrd="1" destOrd="0" presId="urn:microsoft.com/office/officeart/2005/8/layout/vProcess5"/>
    <dgm:cxn modelId="{14611CC4-E304-4E48-AB37-D1C005B335A7}" type="presOf" srcId="{64DF28C7-0190-6949-B2AB-6ACF4CE10A1B}" destId="{D7BD6372-3150-8542-BF28-538C17C4BD3F}" srcOrd="0" destOrd="0" presId="urn:microsoft.com/office/officeart/2005/8/layout/vProcess5"/>
    <dgm:cxn modelId="{D0C51AC9-634B-274D-A933-88349CDCD318}" srcId="{64DF28C7-0190-6949-B2AB-6ACF4CE10A1B}" destId="{04AE3E26-3CFB-024E-B877-F27ACFE75C59}" srcOrd="1" destOrd="0" parTransId="{FA4711A9-A149-154A-8F0B-DBFB880257B6}" sibTransId="{D32E1FD7-32A4-424A-A324-438D27958BFD}"/>
    <dgm:cxn modelId="{1BD076E4-7C5A-3B45-9885-9042EF973653}" type="presOf" srcId="{CF66C430-C39F-D34A-ACCA-A0E00DFFBC6A}" destId="{589C7BC3-E910-B349-A229-56868F0B9A7D}" srcOrd="0" destOrd="0" presId="urn:microsoft.com/office/officeart/2005/8/layout/vProcess5"/>
    <dgm:cxn modelId="{71DE62E9-0ECA-5E4C-A357-7C889EA6C379}" srcId="{64DF28C7-0190-6949-B2AB-6ACF4CE10A1B}" destId="{9374E744-E490-424F-9EAE-0B0CC4B5DDB6}" srcOrd="4" destOrd="0" parTransId="{0B750805-35FB-9543-853E-80A1CE1C1C8F}" sibTransId="{7229E98D-80A7-574F-BD84-BC27A8ED6B53}"/>
    <dgm:cxn modelId="{291710F0-F4C3-C04E-B880-995E424AC62F}" type="presOf" srcId="{9374E744-E490-424F-9EAE-0B0CC4B5DDB6}" destId="{E8E1A3FA-8153-0C48-BA22-D87D5F2821CD}" srcOrd="1" destOrd="0" presId="urn:microsoft.com/office/officeart/2005/8/layout/vProcess5"/>
    <dgm:cxn modelId="{F9F0DFF1-C092-D141-AE8C-123BB272EB4C}" type="presOf" srcId="{9374E744-E490-424F-9EAE-0B0CC4B5DDB6}" destId="{8DDC4FD6-2C61-D14F-98FC-FCF45B06C45D}" srcOrd="0" destOrd="0" presId="urn:microsoft.com/office/officeart/2005/8/layout/vProcess5"/>
    <dgm:cxn modelId="{920606E0-D96D-E44D-A168-85A7F6F78E0F}" type="presParOf" srcId="{D7BD6372-3150-8542-BF28-538C17C4BD3F}" destId="{D97E1776-3D8C-0D4B-BD5E-D50CFA704AD8}" srcOrd="0" destOrd="0" presId="urn:microsoft.com/office/officeart/2005/8/layout/vProcess5"/>
    <dgm:cxn modelId="{3C3FB02B-C3C8-D24D-AFD1-475A87FCADC4}" type="presParOf" srcId="{D7BD6372-3150-8542-BF28-538C17C4BD3F}" destId="{B01C3729-313C-BD4B-8EC0-9B2CF926FB49}" srcOrd="1" destOrd="0" presId="urn:microsoft.com/office/officeart/2005/8/layout/vProcess5"/>
    <dgm:cxn modelId="{BA3075EA-E3E8-2547-8FB9-3FD7C651ECBF}" type="presParOf" srcId="{D7BD6372-3150-8542-BF28-538C17C4BD3F}" destId="{D2C80A39-9C9A-564D-876F-C682E922BD2A}" srcOrd="2" destOrd="0" presId="urn:microsoft.com/office/officeart/2005/8/layout/vProcess5"/>
    <dgm:cxn modelId="{D6B5A296-2B5E-FA44-8B1C-8AD351D909B3}" type="presParOf" srcId="{D7BD6372-3150-8542-BF28-538C17C4BD3F}" destId="{15CB188D-F339-5A43-A8A0-0AECE837BA75}" srcOrd="3" destOrd="0" presId="urn:microsoft.com/office/officeart/2005/8/layout/vProcess5"/>
    <dgm:cxn modelId="{78CCD4D4-FB5E-0246-866D-81E35005495B}" type="presParOf" srcId="{D7BD6372-3150-8542-BF28-538C17C4BD3F}" destId="{800D9EC7-A6ED-E448-8874-87A1BBBA0BDC}" srcOrd="4" destOrd="0" presId="urn:microsoft.com/office/officeart/2005/8/layout/vProcess5"/>
    <dgm:cxn modelId="{A737F0C7-2051-9744-BA3F-EF41921775AE}" type="presParOf" srcId="{D7BD6372-3150-8542-BF28-538C17C4BD3F}" destId="{8DDC4FD6-2C61-D14F-98FC-FCF45B06C45D}" srcOrd="5" destOrd="0" presId="urn:microsoft.com/office/officeart/2005/8/layout/vProcess5"/>
    <dgm:cxn modelId="{3522FAF7-8BCC-C14B-8801-A929C94D19F4}" type="presParOf" srcId="{D7BD6372-3150-8542-BF28-538C17C4BD3F}" destId="{589C7BC3-E910-B349-A229-56868F0B9A7D}" srcOrd="6" destOrd="0" presId="urn:microsoft.com/office/officeart/2005/8/layout/vProcess5"/>
    <dgm:cxn modelId="{D4E7FCBD-A586-B64E-BE05-F55F44051685}" type="presParOf" srcId="{D7BD6372-3150-8542-BF28-538C17C4BD3F}" destId="{23B13ADC-B154-9E47-9B19-494E99358E45}" srcOrd="7" destOrd="0" presId="urn:microsoft.com/office/officeart/2005/8/layout/vProcess5"/>
    <dgm:cxn modelId="{243E2BEB-5EBA-C746-B9FF-587F2C22D418}" type="presParOf" srcId="{D7BD6372-3150-8542-BF28-538C17C4BD3F}" destId="{D0CA2738-7B99-8243-818D-A937686B5267}" srcOrd="8" destOrd="0" presId="urn:microsoft.com/office/officeart/2005/8/layout/vProcess5"/>
    <dgm:cxn modelId="{F25C4FF6-FD0C-774A-A75E-D0951C972759}" type="presParOf" srcId="{D7BD6372-3150-8542-BF28-538C17C4BD3F}" destId="{284CA701-05E0-4144-8F3F-8200B1848F93}" srcOrd="9" destOrd="0" presId="urn:microsoft.com/office/officeart/2005/8/layout/vProcess5"/>
    <dgm:cxn modelId="{F5AEC9E4-A903-F54A-9F52-7F99156B68F4}" type="presParOf" srcId="{D7BD6372-3150-8542-BF28-538C17C4BD3F}" destId="{EEF3C22E-9F81-CD48-A9CE-002593BE61AB}" srcOrd="10" destOrd="0" presId="urn:microsoft.com/office/officeart/2005/8/layout/vProcess5"/>
    <dgm:cxn modelId="{C87DB633-9D41-2440-A42E-6B6AB226D468}" type="presParOf" srcId="{D7BD6372-3150-8542-BF28-538C17C4BD3F}" destId="{6070A89B-EE77-914C-B777-DC3FBDBABBC1}" srcOrd="11" destOrd="0" presId="urn:microsoft.com/office/officeart/2005/8/layout/vProcess5"/>
    <dgm:cxn modelId="{3293A44B-6E50-104F-9615-52387E641113}" type="presParOf" srcId="{D7BD6372-3150-8542-BF28-538C17C4BD3F}" destId="{61C43404-F25C-EA4D-B05D-1CE94CD5263F}" srcOrd="12" destOrd="0" presId="urn:microsoft.com/office/officeart/2005/8/layout/vProcess5"/>
    <dgm:cxn modelId="{E5A48E79-BDE9-A443-A1A6-0416636B62C4}" type="presParOf" srcId="{D7BD6372-3150-8542-BF28-538C17C4BD3F}" destId="{AAB62832-5463-4C4D-A16E-5E68640E631E}" srcOrd="13" destOrd="0" presId="urn:microsoft.com/office/officeart/2005/8/layout/vProcess5"/>
    <dgm:cxn modelId="{312D64E9-B0E7-2848-9E8D-4E88E3925695}" type="presParOf" srcId="{D7BD6372-3150-8542-BF28-538C17C4BD3F}" destId="{E8E1A3FA-8153-0C48-BA22-D87D5F2821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C3729-313C-BD4B-8EC0-9B2CF926FB49}">
      <dsp:nvSpPr>
        <dsp:cNvPr id="0" name=""/>
        <dsp:cNvSpPr/>
      </dsp:nvSpPr>
      <dsp:spPr>
        <a:xfrm>
          <a:off x="0" y="0"/>
          <a:ext cx="3848591" cy="8451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Netzmodell aus GIS Daten</a:t>
          </a:r>
        </a:p>
      </dsp:txBody>
      <dsp:txXfrm>
        <a:off x="24755" y="24755"/>
        <a:ext cx="2837685" cy="795673"/>
      </dsp:txXfrm>
    </dsp:sp>
    <dsp:sp modelId="{D2C80A39-9C9A-564D-876F-C682E922BD2A}">
      <dsp:nvSpPr>
        <dsp:cNvPr id="0" name=""/>
        <dsp:cNvSpPr/>
      </dsp:nvSpPr>
      <dsp:spPr>
        <a:xfrm>
          <a:off x="287394" y="962570"/>
          <a:ext cx="3848591" cy="845183"/>
        </a:xfrm>
        <a:prstGeom prst="roundRect">
          <a:avLst>
            <a:gd name="adj" fmla="val 10000"/>
          </a:avLst>
        </a:prstGeom>
        <a:solidFill>
          <a:schemeClr val="accent2">
            <a:hueOff val="-2298302"/>
            <a:satOff val="-21398"/>
            <a:lumOff val="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Zeitreihen für Status Quo 2023/2024</a:t>
          </a:r>
        </a:p>
      </dsp:txBody>
      <dsp:txXfrm>
        <a:off x="312149" y="987325"/>
        <a:ext cx="2962317" cy="795673"/>
      </dsp:txXfrm>
    </dsp:sp>
    <dsp:sp modelId="{15CB188D-F339-5A43-A8A0-0AECE837BA75}">
      <dsp:nvSpPr>
        <dsp:cNvPr id="0" name=""/>
        <dsp:cNvSpPr/>
      </dsp:nvSpPr>
      <dsp:spPr>
        <a:xfrm>
          <a:off x="574789" y="1925140"/>
          <a:ext cx="3848591" cy="845183"/>
        </a:xfrm>
        <a:prstGeom prst="roundRect">
          <a:avLst>
            <a:gd name="adj" fmla="val 10000"/>
          </a:avLst>
        </a:prstGeom>
        <a:solidFill>
          <a:schemeClr val="accent2">
            <a:hueOff val="-4596604"/>
            <a:satOff val="-42797"/>
            <a:lumOff val="17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Erstellen von Szenario für 2037 anhand Netzausbauplan</a:t>
          </a:r>
        </a:p>
      </dsp:txBody>
      <dsp:txXfrm>
        <a:off x="599544" y="1949895"/>
        <a:ext cx="2962317" cy="795673"/>
      </dsp:txXfrm>
    </dsp:sp>
    <dsp:sp modelId="{800D9EC7-A6ED-E448-8874-87A1BBBA0BDC}">
      <dsp:nvSpPr>
        <dsp:cNvPr id="0" name=""/>
        <dsp:cNvSpPr/>
      </dsp:nvSpPr>
      <dsp:spPr>
        <a:xfrm>
          <a:off x="862184" y="2887710"/>
          <a:ext cx="3848591" cy="845183"/>
        </a:xfrm>
        <a:prstGeom prst="roundRect">
          <a:avLst>
            <a:gd name="adj" fmla="val 10000"/>
          </a:avLst>
        </a:prstGeom>
        <a:solidFill>
          <a:schemeClr val="accent2">
            <a:hueOff val="-6894906"/>
            <a:satOff val="-64195"/>
            <a:lumOff val="264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Simulation von Einsatz verschiedener Speichertechnologien</a:t>
          </a:r>
        </a:p>
      </dsp:txBody>
      <dsp:txXfrm>
        <a:off x="886939" y="2912465"/>
        <a:ext cx="2962317" cy="795673"/>
      </dsp:txXfrm>
    </dsp:sp>
    <dsp:sp modelId="{8DDC4FD6-2C61-D14F-98FC-FCF45B06C45D}">
      <dsp:nvSpPr>
        <dsp:cNvPr id="0" name=""/>
        <dsp:cNvSpPr/>
      </dsp:nvSpPr>
      <dsp:spPr>
        <a:xfrm>
          <a:off x="1149579" y="3850281"/>
          <a:ext cx="3848591" cy="845183"/>
        </a:xfrm>
        <a:prstGeom prst="roundRect">
          <a:avLst>
            <a:gd name="adj" fmla="val 10000"/>
          </a:avLst>
        </a:prstGeom>
        <a:solidFill>
          <a:schemeClr val="accent2">
            <a:hueOff val="-9193207"/>
            <a:satOff val="-85593"/>
            <a:lumOff val="352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Berechnung Netzausbaukosten </a:t>
          </a:r>
        </a:p>
      </dsp:txBody>
      <dsp:txXfrm>
        <a:off x="1174334" y="3875036"/>
        <a:ext cx="2962317" cy="795673"/>
      </dsp:txXfrm>
    </dsp:sp>
    <dsp:sp modelId="{589C7BC3-E910-B349-A229-56868F0B9A7D}">
      <dsp:nvSpPr>
        <dsp:cNvPr id="0" name=""/>
        <dsp:cNvSpPr/>
      </dsp:nvSpPr>
      <dsp:spPr>
        <a:xfrm>
          <a:off x="3299222" y="617453"/>
          <a:ext cx="549369" cy="54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/>
        </a:p>
      </dsp:txBody>
      <dsp:txXfrm>
        <a:off x="3422830" y="617453"/>
        <a:ext cx="302153" cy="413400"/>
      </dsp:txXfrm>
    </dsp:sp>
    <dsp:sp modelId="{23B13ADC-B154-9E47-9B19-494E99358E45}">
      <dsp:nvSpPr>
        <dsp:cNvPr id="0" name=""/>
        <dsp:cNvSpPr/>
      </dsp:nvSpPr>
      <dsp:spPr>
        <a:xfrm>
          <a:off x="3586617" y="1580023"/>
          <a:ext cx="549369" cy="54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211556"/>
            <a:satOff val="-13400"/>
            <a:lumOff val="18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11556"/>
              <a:satOff val="-13400"/>
              <a:lumOff val="1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/>
        </a:p>
      </dsp:txBody>
      <dsp:txXfrm>
        <a:off x="3710225" y="1580023"/>
        <a:ext cx="302153" cy="413400"/>
      </dsp:txXfrm>
    </dsp:sp>
    <dsp:sp modelId="{D0CA2738-7B99-8243-818D-A937686B5267}">
      <dsp:nvSpPr>
        <dsp:cNvPr id="0" name=""/>
        <dsp:cNvSpPr/>
      </dsp:nvSpPr>
      <dsp:spPr>
        <a:xfrm>
          <a:off x="3874011" y="2528507"/>
          <a:ext cx="549369" cy="54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423112"/>
            <a:satOff val="-26801"/>
            <a:lumOff val="365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23112"/>
              <a:satOff val="-26801"/>
              <a:lumOff val="36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/>
        </a:p>
      </dsp:txBody>
      <dsp:txXfrm>
        <a:off x="3997619" y="2528507"/>
        <a:ext cx="302153" cy="413400"/>
      </dsp:txXfrm>
    </dsp:sp>
    <dsp:sp modelId="{284CA701-05E0-4144-8F3F-8200B1848F93}">
      <dsp:nvSpPr>
        <dsp:cNvPr id="0" name=""/>
        <dsp:cNvSpPr/>
      </dsp:nvSpPr>
      <dsp:spPr>
        <a:xfrm>
          <a:off x="4161406" y="3500469"/>
          <a:ext cx="549369" cy="54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634668"/>
            <a:satOff val="-40201"/>
            <a:lumOff val="54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634668"/>
              <a:satOff val="-40201"/>
              <a:lumOff val="54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/>
        </a:p>
      </dsp:txBody>
      <dsp:txXfrm>
        <a:off x="4285014" y="3500469"/>
        <a:ext cx="302153" cy="41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70DEA6A-5A56-4999-8C10-5C34B6444A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F90B5F-FA66-4B9E-AA4E-1A3B9E1592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2DC5A-CE0F-42FF-9A8F-8D6BF5189D70}" type="datetimeFigureOut">
              <a:rPr lang="de-DE" smtClean="0"/>
              <a:t>18.06.26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6347A1-96DD-4F05-A7F0-55227092D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E0D365-C391-4990-A2DC-D0F6A69A1B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FB075-78B6-40A7-B580-4706C2AF75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712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A847C-F8D5-4B7A-AB38-328EBDE6D6E1}" type="datetimeFigureOut">
              <a:rPr lang="de-DE" smtClean="0"/>
              <a:t>18.06.26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9450D-02E7-4BF4-9A52-817DE351FF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9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78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Batteriespeicher:</a:t>
            </a:r>
          </a:p>
          <a:p>
            <a:r>
              <a:rPr lang="de-DE" sz="1400" dirty="0"/>
              <a:t>Wer betreibt sie und nach welchem Geschäftsmodell?</a:t>
            </a:r>
          </a:p>
          <a:p>
            <a:r>
              <a:rPr lang="de-DE" sz="1400" dirty="0"/>
              <a:t>Wie sieht langfristige Nutzbarkeit für marktorientierten Betrieb aus? </a:t>
            </a:r>
          </a:p>
          <a:p>
            <a:endParaRPr lang="de-DE" dirty="0"/>
          </a:p>
          <a:p>
            <a:r>
              <a:rPr lang="de-DE" dirty="0"/>
              <a:t>Biogasanlage: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Wie sieht das Geschäftsmodell aus um Betrieb von Biogas attraktiv zu halten?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18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78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41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16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Einspeisung und Netzbezug übersteigt deutlich die aktuellen maximal Werte von</a:t>
            </a:r>
          </a:p>
          <a:p>
            <a:pPr lvl="1"/>
            <a:r>
              <a:rPr lang="de-DE" dirty="0"/>
              <a:t>400kW Bezug</a:t>
            </a:r>
          </a:p>
          <a:p>
            <a:pPr lvl="1"/>
            <a:r>
              <a:rPr lang="de-DE" dirty="0"/>
              <a:t>2900kW Rückspeisung </a:t>
            </a:r>
          </a:p>
          <a:p>
            <a:pPr lvl="1"/>
            <a:r>
              <a:rPr lang="de-DE" dirty="0"/>
              <a:t>Folge: Deutlich höhere Netznutzungsentgelte </a:t>
            </a:r>
          </a:p>
          <a:p>
            <a:r>
              <a:rPr lang="de-DE" dirty="0"/>
              <a:t>Subvention für Biomasse läuft aus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96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PyPSA</a:t>
            </a:r>
            <a:r>
              <a:rPr lang="de-DE" dirty="0"/>
              <a:t> optimiert auf minimale Kosten</a:t>
            </a:r>
          </a:p>
          <a:p>
            <a:endParaRPr lang="de-DE" dirty="0"/>
          </a:p>
          <a:p>
            <a:r>
              <a:rPr lang="de-DE" dirty="0"/>
              <a:t>Einsatz von Kurzzeitspeicher (Batterie)</a:t>
            </a:r>
          </a:p>
          <a:p>
            <a:r>
              <a:rPr lang="de-DE" dirty="0"/>
              <a:t>Flexibilisierung Biogas </a:t>
            </a:r>
          </a:p>
          <a:p>
            <a:r>
              <a:rPr lang="de-DE" dirty="0"/>
              <a:t>Langzeitspeicherung zur langfristigen Deckung des Bedarfs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85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048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04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9450D-02E7-4BF4-9A52-817DE351FFF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51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E92F937-2A94-4AD3-9948-390248B25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2623708"/>
            <a:ext cx="9540875" cy="2026903"/>
          </a:xfrm>
        </p:spPr>
        <p:txBody>
          <a:bodyPr lIns="0"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8799BE-E2C2-4FFF-A9D5-141CBFF22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800100"/>
            <a:ext cx="9540875" cy="1823605"/>
          </a:xfrm>
        </p:spPr>
        <p:txBody>
          <a:bodyPr lIns="0">
            <a:noAutofit/>
          </a:bodyPr>
          <a:lstStyle>
            <a:lvl1pPr>
              <a:defRPr sz="5400"/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FBDDDF-10BF-49BB-BAD3-4D43B963B1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62447D8-1EAE-E5D0-1503-9FD0B26A4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Juni 2026</a:t>
            </a:r>
          </a:p>
        </p:txBody>
      </p:sp>
    </p:spTree>
    <p:extLst>
      <p:ext uri="{BB962C8B-B14F-4D97-AF65-F5344CB8AC3E}">
        <p14:creationId xmlns:p14="http://schemas.microsoft.com/office/powerpoint/2010/main" val="75929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ACDF1D4-975A-41E4-AC19-C45A1B457922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373BE80E-56F9-4774-A7ED-0C1934F4D10F}"/>
              </a:ext>
            </a:extLst>
          </p:cNvPr>
          <p:cNvSpPr txBox="1"/>
          <p:nvPr userDrawn="1"/>
        </p:nvSpPr>
        <p:spPr>
          <a:xfrm>
            <a:off x="10644407" y="6531536"/>
            <a:ext cx="1031173" cy="1560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010F2B53-6885-4CCD-99B0-22A693D30298}" type="slidenum">
              <a:rPr lang="de-DE" sz="1200" b="0" smtClean="0">
                <a:solidFill>
                  <a:schemeClr val="tx2"/>
                </a:solidFill>
                <a:latin typeface="+mj-lt"/>
              </a:rPr>
              <a:pPr algn="r">
                <a:lnSpc>
                  <a:spcPct val="100000"/>
                </a:lnSpc>
              </a:pPr>
              <a:t>‹Nr.›</a:t>
            </a:fld>
            <a:endParaRPr lang="de-DE" sz="1051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962A41-2182-4A3D-ABAD-6E0D467EF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89501205-E4FF-D79F-A69B-DEEB579BC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65587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38BF96E-942D-4F0D-8259-E4250540D6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CB9ECA-9B44-4356-BF32-CF196E562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41" y="5496560"/>
            <a:ext cx="5273675" cy="740728"/>
          </a:xfrm>
          <a:solidFill>
            <a:schemeClr val="accent5">
              <a:alpha val="33000"/>
            </a:schemeClr>
          </a:solidFill>
        </p:spPr>
        <p:txBody>
          <a:bodyPr lIns="144000" tIns="108000" rIns="108000" bIns="7200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750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5CACC-CA6C-4FB8-806A-B94C952E5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78" y="987429"/>
            <a:ext cx="6300305" cy="5249863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158D9A-AB93-47FB-89F0-BC45C3009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423" y="1628775"/>
            <a:ext cx="4679468" cy="4608512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2ACC4F2-2F00-44BF-AC32-592BEC59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3" y="463207"/>
            <a:ext cx="4679468" cy="1217577"/>
          </a:xfrm>
        </p:spPr>
        <p:txBody>
          <a:bodyPr lIns="0" anchor="t" anchorCtr="0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53EA40E-CA75-4369-B66E-03CC80B8BB00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E2725781-4F7A-41F3-9EDA-3C5CE6220FB5}"/>
              </a:ext>
            </a:extLst>
          </p:cNvPr>
          <p:cNvSpPr txBox="1"/>
          <p:nvPr userDrawn="1"/>
        </p:nvSpPr>
        <p:spPr>
          <a:xfrm>
            <a:off x="10644407" y="6531536"/>
            <a:ext cx="1031173" cy="1560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010F2B53-6885-4CCD-99B0-22A693D30298}" type="slidenum">
              <a:rPr lang="de-DE" sz="1200" b="0" smtClean="0">
                <a:solidFill>
                  <a:schemeClr val="tx2"/>
                </a:solidFill>
                <a:latin typeface="+mj-lt"/>
              </a:rPr>
              <a:pPr algn="r">
                <a:lnSpc>
                  <a:spcPct val="100000"/>
                </a:lnSpc>
              </a:pPr>
              <a:t>‹Nr.›</a:t>
            </a:fld>
            <a:endParaRPr lang="de-DE" sz="1051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5801319-6592-4D46-BDBD-F8D483576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42C53728-3D07-373A-7F05-C107E7240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19767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7A645C-CBEB-43A3-8CC1-B33F40FED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75277" y="987425"/>
            <a:ext cx="6300787" cy="5249862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B0ED2D6-243D-4360-AA96-A2510BEC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3" y="463207"/>
            <a:ext cx="4679468" cy="1217577"/>
          </a:xfrm>
        </p:spPr>
        <p:txBody>
          <a:bodyPr lIns="0" anchor="t" anchorCtr="0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0F82A7D-121A-4B9E-8490-83C93089B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423" y="1628776"/>
            <a:ext cx="4679468" cy="4567551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00CFD2E-C6D4-401D-AA61-05428160ACE4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CE059E9-53D9-47C4-956C-88B763840210}"/>
              </a:ext>
            </a:extLst>
          </p:cNvPr>
          <p:cNvSpPr txBox="1"/>
          <p:nvPr userDrawn="1"/>
        </p:nvSpPr>
        <p:spPr>
          <a:xfrm>
            <a:off x="10644407" y="6531536"/>
            <a:ext cx="1031173" cy="1560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010F2B53-6885-4CCD-99B0-22A693D30298}" type="slidenum">
              <a:rPr lang="de-DE" sz="1200" b="0" smtClean="0">
                <a:solidFill>
                  <a:schemeClr val="tx2"/>
                </a:solidFill>
                <a:latin typeface="+mj-lt"/>
              </a:rPr>
              <a:pPr algn="r">
                <a:lnSpc>
                  <a:spcPct val="100000"/>
                </a:lnSpc>
              </a:pPr>
              <a:t>‹Nr.›</a:t>
            </a:fld>
            <a:endParaRPr lang="de-DE" sz="1051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A955AC7-0F66-4DCC-B834-12CD1E6DB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4CF4161C-EBD7-FBA0-05BE-5EE6609CB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November 2025</a:t>
            </a:r>
          </a:p>
        </p:txBody>
      </p:sp>
    </p:spTree>
    <p:extLst>
      <p:ext uri="{BB962C8B-B14F-4D97-AF65-F5344CB8AC3E}">
        <p14:creationId xmlns:p14="http://schemas.microsoft.com/office/powerpoint/2010/main" val="70048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A456D-7823-3088-8D84-4E3FE62F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3297A9-8766-64A3-CDF3-39A7AD041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0E3AB-D299-97AC-7AA7-7B79F9EF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08A1-D192-CC41-847F-617BE8E35AF9}" type="datetimeFigureOut">
              <a:rPr lang="de-DE" smtClean="0"/>
              <a:t>18.06.26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44B539-22F6-D4D4-097C-F0FB0224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89C8-F27B-974B-815A-DC8B7E3D38A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4258F24-E7D5-FCB5-5F08-65527BD4E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November 2025</a:t>
            </a:r>
          </a:p>
        </p:txBody>
      </p:sp>
    </p:spTree>
    <p:extLst>
      <p:ext uri="{BB962C8B-B14F-4D97-AF65-F5344CB8AC3E}">
        <p14:creationId xmlns:p14="http://schemas.microsoft.com/office/powerpoint/2010/main" val="75159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72B08-5A85-CE0F-E5E2-F34F1B11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26FA91-C96B-C5BB-E846-F8099CA2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B178E7-851E-ABD9-0735-1267086BF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363E28-C50E-03FD-2919-675D21967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32DADD8-87E3-2059-5996-842ECE952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ECD70A-B12E-65B1-CD01-3F68F834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08A1-D192-CC41-847F-617BE8E35AF9}" type="datetimeFigureOut">
              <a:rPr lang="de-DE" smtClean="0"/>
              <a:t>18.06.26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F758F1-0514-50C9-A06C-24CFBE3A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89C8-F27B-974B-815A-DC8B7E3D38A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FD0AC06-1BF9-AAE9-3D6B-FCE80A76C0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59116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Abschnitt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BE318CCB-74F7-4C95-97E3-C7B304E0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97934" y="1665293"/>
            <a:ext cx="3882423" cy="4574827"/>
          </a:xfrm>
          <a:custGeom>
            <a:avLst/>
            <a:gdLst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80063 w 5580063"/>
              <a:gd name="connsiteY2" fmla="*/ 4608513 h 4608513"/>
              <a:gd name="connsiteX3" fmla="*/ 0 w 5580063"/>
              <a:gd name="connsiteY3" fmla="*/ 4608513 h 4608513"/>
              <a:gd name="connsiteX4" fmla="*/ 0 w 5580063"/>
              <a:gd name="connsiteY4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80063 w 5580063"/>
              <a:gd name="connsiteY2" fmla="*/ 4608513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5580063 w 5580063"/>
              <a:gd name="connsiteY3" fmla="*/ 4608513 h 4608513"/>
              <a:gd name="connsiteX4" fmla="*/ 4963473 w 5580063"/>
              <a:gd name="connsiteY4" fmla="*/ 4603013 h 4608513"/>
              <a:gd name="connsiteX5" fmla="*/ 0 w 5580063"/>
              <a:gd name="connsiteY5" fmla="*/ 4608513 h 4608513"/>
              <a:gd name="connsiteX6" fmla="*/ 0 w 5580063"/>
              <a:gd name="connsiteY6" fmla="*/ 0 h 4608513"/>
              <a:gd name="connsiteX0" fmla="*/ 0 w 5583425"/>
              <a:gd name="connsiteY0" fmla="*/ 0 h 4608513"/>
              <a:gd name="connsiteX1" fmla="*/ 5580063 w 5583425"/>
              <a:gd name="connsiteY1" fmla="*/ 0 h 4608513"/>
              <a:gd name="connsiteX2" fmla="*/ 5574518 w 5583425"/>
              <a:gd name="connsiteY2" fmla="*/ 3996302 h 4608513"/>
              <a:gd name="connsiteX3" fmla="*/ 4963473 w 5583425"/>
              <a:gd name="connsiteY3" fmla="*/ 4603013 h 4608513"/>
              <a:gd name="connsiteX4" fmla="*/ 0 w 5583425"/>
              <a:gd name="connsiteY4" fmla="*/ 4608513 h 4608513"/>
              <a:gd name="connsiteX5" fmla="*/ 0 w 5583425"/>
              <a:gd name="connsiteY5" fmla="*/ 0 h 4608513"/>
              <a:gd name="connsiteX0" fmla="*/ 0 w 5583425"/>
              <a:gd name="connsiteY0" fmla="*/ 0 h 4608513"/>
              <a:gd name="connsiteX1" fmla="*/ 5580063 w 5583425"/>
              <a:gd name="connsiteY1" fmla="*/ 0 h 4608513"/>
              <a:gd name="connsiteX2" fmla="*/ 5574518 w 5583425"/>
              <a:gd name="connsiteY2" fmla="*/ 3996302 h 4608513"/>
              <a:gd name="connsiteX3" fmla="*/ 4963473 w 5583425"/>
              <a:gd name="connsiteY3" fmla="*/ 4603013 h 4608513"/>
              <a:gd name="connsiteX4" fmla="*/ 0 w 5583425"/>
              <a:gd name="connsiteY4" fmla="*/ 4608513 h 4608513"/>
              <a:gd name="connsiteX5" fmla="*/ 0 w 5583425"/>
              <a:gd name="connsiteY5" fmla="*/ 0 h 4608513"/>
              <a:gd name="connsiteX0" fmla="*/ 0 w 5583425"/>
              <a:gd name="connsiteY0" fmla="*/ 0 h 4608513"/>
              <a:gd name="connsiteX1" fmla="*/ 5580063 w 5583425"/>
              <a:gd name="connsiteY1" fmla="*/ 0 h 4608513"/>
              <a:gd name="connsiteX2" fmla="*/ 5574518 w 5583425"/>
              <a:gd name="connsiteY2" fmla="*/ 3996302 h 4608513"/>
              <a:gd name="connsiteX3" fmla="*/ 4963473 w 5583425"/>
              <a:gd name="connsiteY3" fmla="*/ 4603013 h 4608513"/>
              <a:gd name="connsiteX4" fmla="*/ 0 w 5583425"/>
              <a:gd name="connsiteY4" fmla="*/ 4608513 h 4608513"/>
              <a:gd name="connsiteX5" fmla="*/ 0 w 5583425"/>
              <a:gd name="connsiteY5" fmla="*/ 0 h 4608513"/>
              <a:gd name="connsiteX0" fmla="*/ 0 w 5866214"/>
              <a:gd name="connsiteY0" fmla="*/ 0 h 4616164"/>
              <a:gd name="connsiteX1" fmla="*/ 5580063 w 5866214"/>
              <a:gd name="connsiteY1" fmla="*/ 0 h 4616164"/>
              <a:gd name="connsiteX2" fmla="*/ 5574518 w 5866214"/>
              <a:gd name="connsiteY2" fmla="*/ 3996302 h 4616164"/>
              <a:gd name="connsiteX3" fmla="*/ 4963473 w 5866214"/>
              <a:gd name="connsiteY3" fmla="*/ 4603013 h 4616164"/>
              <a:gd name="connsiteX4" fmla="*/ 0 w 5866214"/>
              <a:gd name="connsiteY4" fmla="*/ 4608513 h 4616164"/>
              <a:gd name="connsiteX5" fmla="*/ 0 w 5866214"/>
              <a:gd name="connsiteY5" fmla="*/ 0 h 4616164"/>
              <a:gd name="connsiteX0" fmla="*/ 0 w 5866214"/>
              <a:gd name="connsiteY0" fmla="*/ 0 h 4616164"/>
              <a:gd name="connsiteX1" fmla="*/ 5580063 w 5866214"/>
              <a:gd name="connsiteY1" fmla="*/ 0 h 4616164"/>
              <a:gd name="connsiteX2" fmla="*/ 5574518 w 5866214"/>
              <a:gd name="connsiteY2" fmla="*/ 3996302 h 4616164"/>
              <a:gd name="connsiteX3" fmla="*/ 4963473 w 5866214"/>
              <a:gd name="connsiteY3" fmla="*/ 4603013 h 4616164"/>
              <a:gd name="connsiteX4" fmla="*/ 0 w 5866214"/>
              <a:gd name="connsiteY4" fmla="*/ 4608513 h 4616164"/>
              <a:gd name="connsiteX5" fmla="*/ 0 w 5866214"/>
              <a:gd name="connsiteY5" fmla="*/ 0 h 4616164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3425"/>
              <a:gd name="connsiteY0" fmla="*/ 0 h 4608513"/>
              <a:gd name="connsiteX1" fmla="*/ 5580063 w 5583425"/>
              <a:gd name="connsiteY1" fmla="*/ 0 h 4608513"/>
              <a:gd name="connsiteX2" fmla="*/ 5574518 w 5583425"/>
              <a:gd name="connsiteY2" fmla="*/ 3996302 h 4608513"/>
              <a:gd name="connsiteX3" fmla="*/ 4963473 w 5583425"/>
              <a:gd name="connsiteY3" fmla="*/ 4603013 h 4608513"/>
              <a:gd name="connsiteX4" fmla="*/ 0 w 5583425"/>
              <a:gd name="connsiteY4" fmla="*/ 4608513 h 4608513"/>
              <a:gd name="connsiteX5" fmla="*/ 0 w 5583425"/>
              <a:gd name="connsiteY5" fmla="*/ 0 h 4608513"/>
              <a:gd name="connsiteX0" fmla="*/ 0 w 5580063"/>
              <a:gd name="connsiteY0" fmla="*/ 0 h 4614027"/>
              <a:gd name="connsiteX1" fmla="*/ 5580063 w 5580063"/>
              <a:gd name="connsiteY1" fmla="*/ 0 h 4614027"/>
              <a:gd name="connsiteX2" fmla="*/ 5574518 w 5580063"/>
              <a:gd name="connsiteY2" fmla="*/ 3996302 h 4614027"/>
              <a:gd name="connsiteX3" fmla="*/ 4963473 w 5580063"/>
              <a:gd name="connsiteY3" fmla="*/ 4603013 h 4614027"/>
              <a:gd name="connsiteX4" fmla="*/ 0 w 5580063"/>
              <a:gd name="connsiteY4" fmla="*/ 4608513 h 4614027"/>
              <a:gd name="connsiteX5" fmla="*/ 0 w 5580063"/>
              <a:gd name="connsiteY5" fmla="*/ 0 h 4614027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4518 w 5580063"/>
              <a:gd name="connsiteY2" fmla="*/ 3996302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993202"/>
              <a:gd name="connsiteY0" fmla="*/ 0 h 4608513"/>
              <a:gd name="connsiteX1" fmla="*/ 5580063 w 5993202"/>
              <a:gd name="connsiteY1" fmla="*/ 0 h 4608513"/>
              <a:gd name="connsiteX2" fmla="*/ 5578851 w 5993202"/>
              <a:gd name="connsiteY2" fmla="*/ 3892294 h 4608513"/>
              <a:gd name="connsiteX3" fmla="*/ 5574518 w 5993202"/>
              <a:gd name="connsiteY3" fmla="*/ 3996302 h 4608513"/>
              <a:gd name="connsiteX4" fmla="*/ 4963473 w 5993202"/>
              <a:gd name="connsiteY4" fmla="*/ 4603013 h 4608513"/>
              <a:gd name="connsiteX5" fmla="*/ 0 w 5993202"/>
              <a:gd name="connsiteY5" fmla="*/ 4608513 h 4608513"/>
              <a:gd name="connsiteX6" fmla="*/ 0 w 5993202"/>
              <a:gd name="connsiteY6" fmla="*/ 0 h 4608513"/>
              <a:gd name="connsiteX0" fmla="*/ 0 w 6016765"/>
              <a:gd name="connsiteY0" fmla="*/ 0 h 4608513"/>
              <a:gd name="connsiteX1" fmla="*/ 5580063 w 6016765"/>
              <a:gd name="connsiteY1" fmla="*/ 0 h 4608513"/>
              <a:gd name="connsiteX2" fmla="*/ 5578851 w 6016765"/>
              <a:gd name="connsiteY2" fmla="*/ 3892294 h 4608513"/>
              <a:gd name="connsiteX3" fmla="*/ 4963473 w 6016765"/>
              <a:gd name="connsiteY3" fmla="*/ 4603013 h 4608513"/>
              <a:gd name="connsiteX4" fmla="*/ 0 w 6016765"/>
              <a:gd name="connsiteY4" fmla="*/ 4608513 h 4608513"/>
              <a:gd name="connsiteX5" fmla="*/ 0 w 6016765"/>
              <a:gd name="connsiteY5" fmla="*/ 0 h 4608513"/>
              <a:gd name="connsiteX0" fmla="*/ 0 w 5586271"/>
              <a:gd name="connsiteY0" fmla="*/ 0 h 4608513"/>
              <a:gd name="connsiteX1" fmla="*/ 5580063 w 5586271"/>
              <a:gd name="connsiteY1" fmla="*/ 0 h 4608513"/>
              <a:gd name="connsiteX2" fmla="*/ 5578851 w 5586271"/>
              <a:gd name="connsiteY2" fmla="*/ 3892294 h 4608513"/>
              <a:gd name="connsiteX3" fmla="*/ 4963473 w 5586271"/>
              <a:gd name="connsiteY3" fmla="*/ 4603013 h 4608513"/>
              <a:gd name="connsiteX4" fmla="*/ 0 w 5586271"/>
              <a:gd name="connsiteY4" fmla="*/ 4608513 h 4608513"/>
              <a:gd name="connsiteX5" fmla="*/ 0 w 5586271"/>
              <a:gd name="connsiteY5" fmla="*/ 0 h 4608513"/>
              <a:gd name="connsiteX0" fmla="*/ 0 w 5626838"/>
              <a:gd name="connsiteY0" fmla="*/ 0 h 4608513"/>
              <a:gd name="connsiteX1" fmla="*/ 5580063 w 5626838"/>
              <a:gd name="connsiteY1" fmla="*/ 0 h 4608513"/>
              <a:gd name="connsiteX2" fmla="*/ 5578851 w 5626838"/>
              <a:gd name="connsiteY2" fmla="*/ 3892294 h 4608513"/>
              <a:gd name="connsiteX3" fmla="*/ 4963473 w 5626838"/>
              <a:gd name="connsiteY3" fmla="*/ 4603013 h 4608513"/>
              <a:gd name="connsiteX4" fmla="*/ 0 w 5626838"/>
              <a:gd name="connsiteY4" fmla="*/ 4608513 h 4608513"/>
              <a:gd name="connsiteX5" fmla="*/ 0 w 5626838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8851 w 5580063"/>
              <a:gd name="connsiteY2" fmla="*/ 3892294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8851 w 5580063"/>
              <a:gd name="connsiteY2" fmla="*/ 3892294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8851 w 5580063"/>
              <a:gd name="connsiteY2" fmla="*/ 3892294 h 4608513"/>
              <a:gd name="connsiteX3" fmla="*/ 4963473 w 5580063"/>
              <a:gd name="connsiteY3" fmla="*/ 4603013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8851 w 5580063"/>
              <a:gd name="connsiteY2" fmla="*/ 3892294 h 4608513"/>
              <a:gd name="connsiteX3" fmla="*/ 4963473 w 5580063"/>
              <a:gd name="connsiteY3" fmla="*/ 4603013 h 4608513"/>
              <a:gd name="connsiteX4" fmla="*/ 4829516 w 5580063"/>
              <a:gd name="connsiteY4" fmla="*/ 4598679 h 4608513"/>
              <a:gd name="connsiteX5" fmla="*/ 0 w 5580063"/>
              <a:gd name="connsiteY5" fmla="*/ 4608513 h 4608513"/>
              <a:gd name="connsiteX6" fmla="*/ 0 w 5580063"/>
              <a:gd name="connsiteY6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8851 w 5580063"/>
              <a:gd name="connsiteY2" fmla="*/ 3892294 h 4608513"/>
              <a:gd name="connsiteX3" fmla="*/ 4829516 w 5580063"/>
              <a:gd name="connsiteY3" fmla="*/ 4598679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8851 w 5580063"/>
              <a:gd name="connsiteY2" fmla="*/ 3892294 h 4608513"/>
              <a:gd name="connsiteX3" fmla="*/ 4829516 w 5580063"/>
              <a:gd name="connsiteY3" fmla="*/ 4598679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8851 w 5580063"/>
              <a:gd name="connsiteY2" fmla="*/ 3892294 h 4608513"/>
              <a:gd name="connsiteX3" fmla="*/ 4829516 w 5580063"/>
              <a:gd name="connsiteY3" fmla="*/ 4598679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08513"/>
              <a:gd name="connsiteX1" fmla="*/ 5580063 w 5580063"/>
              <a:gd name="connsiteY1" fmla="*/ 0 h 4608513"/>
              <a:gd name="connsiteX2" fmla="*/ 5578851 w 5580063"/>
              <a:gd name="connsiteY2" fmla="*/ 3892294 h 4608513"/>
              <a:gd name="connsiteX3" fmla="*/ 4829516 w 5580063"/>
              <a:gd name="connsiteY3" fmla="*/ 4598679 h 4608513"/>
              <a:gd name="connsiteX4" fmla="*/ 0 w 5580063"/>
              <a:gd name="connsiteY4" fmla="*/ 4608513 h 4608513"/>
              <a:gd name="connsiteX5" fmla="*/ 0 w 5580063"/>
              <a:gd name="connsiteY5" fmla="*/ 0 h 4608513"/>
              <a:gd name="connsiteX0" fmla="*/ 0 w 5580063"/>
              <a:gd name="connsiteY0" fmla="*/ 0 h 4611363"/>
              <a:gd name="connsiteX1" fmla="*/ 5580063 w 5580063"/>
              <a:gd name="connsiteY1" fmla="*/ 0 h 4611363"/>
              <a:gd name="connsiteX2" fmla="*/ 5578851 w 5580063"/>
              <a:gd name="connsiteY2" fmla="*/ 3892294 h 4611363"/>
              <a:gd name="connsiteX3" fmla="*/ 4834350 w 5580063"/>
              <a:gd name="connsiteY3" fmla="*/ 4611363 h 4611363"/>
              <a:gd name="connsiteX4" fmla="*/ 0 w 5580063"/>
              <a:gd name="connsiteY4" fmla="*/ 4608513 h 4611363"/>
              <a:gd name="connsiteX5" fmla="*/ 0 w 5580063"/>
              <a:gd name="connsiteY5" fmla="*/ 0 h 4611363"/>
              <a:gd name="connsiteX0" fmla="*/ 175634 w 5580063"/>
              <a:gd name="connsiteY0" fmla="*/ 0 h 4611363"/>
              <a:gd name="connsiteX1" fmla="*/ 5580063 w 5580063"/>
              <a:gd name="connsiteY1" fmla="*/ 0 h 4611363"/>
              <a:gd name="connsiteX2" fmla="*/ 5578851 w 5580063"/>
              <a:gd name="connsiteY2" fmla="*/ 3892294 h 4611363"/>
              <a:gd name="connsiteX3" fmla="*/ 4834350 w 5580063"/>
              <a:gd name="connsiteY3" fmla="*/ 4611363 h 4611363"/>
              <a:gd name="connsiteX4" fmla="*/ 0 w 5580063"/>
              <a:gd name="connsiteY4" fmla="*/ 4608513 h 4611363"/>
              <a:gd name="connsiteX5" fmla="*/ 175634 w 5580063"/>
              <a:gd name="connsiteY5" fmla="*/ 0 h 4611363"/>
              <a:gd name="connsiteX0" fmla="*/ 0 w 5404429"/>
              <a:gd name="connsiteY0" fmla="*/ 0 h 4613634"/>
              <a:gd name="connsiteX1" fmla="*/ 5404429 w 5404429"/>
              <a:gd name="connsiteY1" fmla="*/ 0 h 4613634"/>
              <a:gd name="connsiteX2" fmla="*/ 5403217 w 5404429"/>
              <a:gd name="connsiteY2" fmla="*/ 3892294 h 4613634"/>
              <a:gd name="connsiteX3" fmla="*/ 4658716 w 5404429"/>
              <a:gd name="connsiteY3" fmla="*/ 4611363 h 4613634"/>
              <a:gd name="connsiteX4" fmla="*/ 23418 w 5404429"/>
              <a:gd name="connsiteY4" fmla="*/ 4613634 h 4613634"/>
              <a:gd name="connsiteX5" fmla="*/ 0 w 5404429"/>
              <a:gd name="connsiteY5" fmla="*/ 0 h 4613634"/>
              <a:gd name="connsiteX0" fmla="*/ 0 w 5404429"/>
              <a:gd name="connsiteY0" fmla="*/ 0 h 4613634"/>
              <a:gd name="connsiteX1" fmla="*/ 5404429 w 5404429"/>
              <a:gd name="connsiteY1" fmla="*/ 0 h 4613634"/>
              <a:gd name="connsiteX2" fmla="*/ 5403217 w 5404429"/>
              <a:gd name="connsiteY2" fmla="*/ 3892294 h 4613634"/>
              <a:gd name="connsiteX3" fmla="*/ 4658716 w 5404429"/>
              <a:gd name="connsiteY3" fmla="*/ 4611363 h 4613634"/>
              <a:gd name="connsiteX4" fmla="*/ 17563 w 5404429"/>
              <a:gd name="connsiteY4" fmla="*/ 4613634 h 4613634"/>
              <a:gd name="connsiteX5" fmla="*/ 0 w 5404429"/>
              <a:gd name="connsiteY5" fmla="*/ 0 h 4613634"/>
              <a:gd name="connsiteX0" fmla="*/ 0 w 5404429"/>
              <a:gd name="connsiteY0" fmla="*/ 0 h 4613634"/>
              <a:gd name="connsiteX1" fmla="*/ 5404429 w 5404429"/>
              <a:gd name="connsiteY1" fmla="*/ 0 h 4613634"/>
              <a:gd name="connsiteX2" fmla="*/ 5403217 w 5404429"/>
              <a:gd name="connsiteY2" fmla="*/ 3892294 h 4613634"/>
              <a:gd name="connsiteX3" fmla="*/ 4658716 w 5404429"/>
              <a:gd name="connsiteY3" fmla="*/ 4611363 h 4613634"/>
              <a:gd name="connsiteX4" fmla="*/ 17563 w 5404429"/>
              <a:gd name="connsiteY4" fmla="*/ 4613634 h 4613634"/>
              <a:gd name="connsiteX5" fmla="*/ 0 w 5404429"/>
              <a:gd name="connsiteY5" fmla="*/ 0 h 4613634"/>
              <a:gd name="connsiteX0" fmla="*/ 0 w 5404429"/>
              <a:gd name="connsiteY0" fmla="*/ 0 h 4611363"/>
              <a:gd name="connsiteX1" fmla="*/ 5404429 w 5404429"/>
              <a:gd name="connsiteY1" fmla="*/ 0 h 4611363"/>
              <a:gd name="connsiteX2" fmla="*/ 5403217 w 5404429"/>
              <a:gd name="connsiteY2" fmla="*/ 3892294 h 4611363"/>
              <a:gd name="connsiteX3" fmla="*/ 4658716 w 5404429"/>
              <a:gd name="connsiteY3" fmla="*/ 4611363 h 4611363"/>
              <a:gd name="connsiteX4" fmla="*/ 11709 w 5404429"/>
              <a:gd name="connsiteY4" fmla="*/ 4608513 h 4611363"/>
              <a:gd name="connsiteX5" fmla="*/ 0 w 5404429"/>
              <a:gd name="connsiteY5" fmla="*/ 0 h 4611363"/>
              <a:gd name="connsiteX0" fmla="*/ 1650645 w 5392736"/>
              <a:gd name="connsiteY0" fmla="*/ 0 h 4611363"/>
              <a:gd name="connsiteX1" fmla="*/ 5392736 w 5392736"/>
              <a:gd name="connsiteY1" fmla="*/ 0 h 4611363"/>
              <a:gd name="connsiteX2" fmla="*/ 5391524 w 5392736"/>
              <a:gd name="connsiteY2" fmla="*/ 3892294 h 4611363"/>
              <a:gd name="connsiteX3" fmla="*/ 4647023 w 5392736"/>
              <a:gd name="connsiteY3" fmla="*/ 4611363 h 4611363"/>
              <a:gd name="connsiteX4" fmla="*/ 16 w 5392736"/>
              <a:gd name="connsiteY4" fmla="*/ 4608513 h 4611363"/>
              <a:gd name="connsiteX5" fmla="*/ 1650645 w 5392736"/>
              <a:gd name="connsiteY5" fmla="*/ 0 h 4611363"/>
              <a:gd name="connsiteX0" fmla="*/ 0 w 3742091"/>
              <a:gd name="connsiteY0" fmla="*/ 0 h 4611363"/>
              <a:gd name="connsiteX1" fmla="*/ 3742091 w 3742091"/>
              <a:gd name="connsiteY1" fmla="*/ 0 h 4611363"/>
              <a:gd name="connsiteX2" fmla="*/ 3740879 w 3742091"/>
              <a:gd name="connsiteY2" fmla="*/ 3892294 h 4611363"/>
              <a:gd name="connsiteX3" fmla="*/ 2996378 w 3742091"/>
              <a:gd name="connsiteY3" fmla="*/ 4611363 h 4611363"/>
              <a:gd name="connsiteX4" fmla="*/ 6762 w 3742091"/>
              <a:gd name="connsiteY4" fmla="*/ 4608513 h 4611363"/>
              <a:gd name="connsiteX5" fmla="*/ 0 w 3742091"/>
              <a:gd name="connsiteY5" fmla="*/ 0 h 4611363"/>
              <a:gd name="connsiteX0" fmla="*/ 0 w 4474311"/>
              <a:gd name="connsiteY0" fmla="*/ 4327 h 4611363"/>
              <a:gd name="connsiteX1" fmla="*/ 4474311 w 4474311"/>
              <a:gd name="connsiteY1" fmla="*/ 0 h 4611363"/>
              <a:gd name="connsiteX2" fmla="*/ 4473099 w 4474311"/>
              <a:gd name="connsiteY2" fmla="*/ 3892294 h 4611363"/>
              <a:gd name="connsiteX3" fmla="*/ 3728598 w 4474311"/>
              <a:gd name="connsiteY3" fmla="*/ 4611363 h 4611363"/>
              <a:gd name="connsiteX4" fmla="*/ 738982 w 4474311"/>
              <a:gd name="connsiteY4" fmla="*/ 4608513 h 4611363"/>
              <a:gd name="connsiteX5" fmla="*/ 0 w 4474311"/>
              <a:gd name="connsiteY5" fmla="*/ 4327 h 4611363"/>
              <a:gd name="connsiteX0" fmla="*/ 0 w 4474311"/>
              <a:gd name="connsiteY0" fmla="*/ 4327 h 4611363"/>
              <a:gd name="connsiteX1" fmla="*/ 4474311 w 4474311"/>
              <a:gd name="connsiteY1" fmla="*/ 0 h 4611363"/>
              <a:gd name="connsiteX2" fmla="*/ 4473099 w 4474311"/>
              <a:gd name="connsiteY2" fmla="*/ 3892294 h 4611363"/>
              <a:gd name="connsiteX3" fmla="*/ 3728598 w 4474311"/>
              <a:gd name="connsiteY3" fmla="*/ 4611363 h 4611363"/>
              <a:gd name="connsiteX4" fmla="*/ 16656 w 4474311"/>
              <a:gd name="connsiteY4" fmla="*/ 4608513 h 4611363"/>
              <a:gd name="connsiteX5" fmla="*/ 0 w 4474311"/>
              <a:gd name="connsiteY5" fmla="*/ 4327 h 46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4311" h="4611363">
                <a:moveTo>
                  <a:pt x="0" y="4327"/>
                </a:moveTo>
                <a:lnTo>
                  <a:pt x="4474311" y="0"/>
                </a:lnTo>
                <a:lnTo>
                  <a:pt x="4473099" y="3892294"/>
                </a:lnTo>
                <a:cubicBezTo>
                  <a:pt x="4457884" y="4303381"/>
                  <a:pt x="4243877" y="4604668"/>
                  <a:pt x="3728598" y="4611363"/>
                </a:cubicBezTo>
                <a:lnTo>
                  <a:pt x="16656" y="4608513"/>
                </a:lnTo>
                <a:cubicBezTo>
                  <a:pt x="10802" y="3070635"/>
                  <a:pt x="5854" y="1542205"/>
                  <a:pt x="0" y="4327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9A4374BC-6DBC-4466-AD60-F9577B2E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1" y="3012063"/>
            <a:ext cx="7108822" cy="2978886"/>
          </a:xfrm>
        </p:spPr>
        <p:txBody>
          <a:bodyPr lIns="0"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2" name="Titel 10">
            <a:extLst>
              <a:ext uri="{FF2B5EF4-FFF2-40B4-BE49-F238E27FC236}">
                <a16:creationId xmlns:a16="http://schemas.microsoft.com/office/drawing/2014/main" id="{FBF77ECA-74DA-4074-B03D-036B25DAA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1560765"/>
            <a:ext cx="7108822" cy="1451298"/>
          </a:xfrm>
        </p:spPr>
        <p:txBody>
          <a:bodyPr lIns="0" anchor="t" anchorCtr="0">
            <a:noAutofit/>
          </a:bodyPr>
          <a:lstStyle>
            <a:lvl1pPr>
              <a:defRPr sz="4400"/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5489E14-E4D1-4AA1-8926-83E87744776C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93C7B8A9-07FB-4EB0-8CB7-7750E4CF0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6A5A61C-D1BE-D6C1-00EF-D1C849D22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Juni 2026</a:t>
            </a:r>
          </a:p>
        </p:txBody>
      </p:sp>
    </p:spTree>
    <p:extLst>
      <p:ext uri="{BB962C8B-B14F-4D97-AF65-F5344CB8AC3E}">
        <p14:creationId xmlns:p14="http://schemas.microsoft.com/office/powerpoint/2010/main" val="369669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/Abschnitts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tertitel 2">
            <a:extLst>
              <a:ext uri="{FF2B5EF4-FFF2-40B4-BE49-F238E27FC236}">
                <a16:creationId xmlns:a16="http://schemas.microsoft.com/office/drawing/2014/main" id="{9A4374BC-6DBC-4466-AD60-F9577B2E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1" y="3012063"/>
            <a:ext cx="10350499" cy="2978886"/>
          </a:xfrm>
        </p:spPr>
        <p:txBody>
          <a:bodyPr lIns="0"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12EB044-8920-49E3-8404-5DDC76983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1560765"/>
            <a:ext cx="10350499" cy="1451298"/>
          </a:xfrm>
        </p:spPr>
        <p:txBody>
          <a:bodyPr lIns="0" anchor="t" anchorCtr="0">
            <a:noAutofit/>
          </a:bodyPr>
          <a:lstStyle>
            <a:lvl1pPr>
              <a:defRPr sz="4400"/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78C075F4-C5F0-4B6E-B838-295C081A332F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01C47274-8A31-4A83-A18F-136070369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6336971-940F-09BA-3E94-30A5E1649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Juni 2026</a:t>
            </a:r>
          </a:p>
        </p:txBody>
      </p:sp>
    </p:spTree>
    <p:extLst>
      <p:ext uri="{BB962C8B-B14F-4D97-AF65-F5344CB8AC3E}">
        <p14:creationId xmlns:p14="http://schemas.microsoft.com/office/powerpoint/2010/main" val="199339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>
            <a:extLst>
              <a:ext uri="{FF2B5EF4-FFF2-40B4-BE49-F238E27FC236}">
                <a16:creationId xmlns:a16="http://schemas.microsoft.com/office/drawing/2014/main" id="{A43645FE-514C-47CB-9459-A776B5D6E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1" y="3012063"/>
            <a:ext cx="10350499" cy="2978886"/>
          </a:xfrm>
        </p:spPr>
        <p:txBody>
          <a:bodyPr l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F8549E49-E4E4-4B84-9D1C-EE8319BEA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1" y="1560765"/>
            <a:ext cx="10350499" cy="1451298"/>
          </a:xfrm>
        </p:spPr>
        <p:txBody>
          <a:bodyPr lIns="0"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A4B8B78-26AA-43E9-B542-72D80D4FE4B0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76DFB7D0-439D-4FCE-B183-BB4EBAFC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Technische Hochschule Ulm | Verfasser | Juni 2019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90BA71F-2528-49F4-B076-5CBFE70A286F}"/>
              </a:ext>
            </a:extLst>
          </p:cNvPr>
          <p:cNvSpPr txBox="1"/>
          <p:nvPr userDrawn="1"/>
        </p:nvSpPr>
        <p:spPr>
          <a:xfrm>
            <a:off x="10644407" y="6531536"/>
            <a:ext cx="1031173" cy="1560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010F2B53-6885-4CCD-99B0-22A693D30298}" type="slidenum">
              <a:rPr lang="de-DE" sz="1200" b="0" smtClean="0">
                <a:solidFill>
                  <a:schemeClr val="bg1"/>
                </a:solidFill>
                <a:latin typeface="+mj-lt"/>
              </a:rPr>
              <a:pPr algn="r">
                <a:lnSpc>
                  <a:spcPct val="100000"/>
                </a:lnSpc>
              </a:pPr>
              <a:t>‹Nr.›</a:t>
            </a:fld>
            <a:endParaRPr lang="de-DE" sz="1051" b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1DD3848-95CA-4B9C-B563-A7E052F3C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79999" cy="5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536292-9F62-47EC-ABF5-DC8EBCFB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25" y="1665292"/>
            <a:ext cx="11162313" cy="4511670"/>
          </a:xfrm>
        </p:spPr>
        <p:txBody>
          <a:bodyPr lIns="0"/>
          <a:lstStyle>
            <a:lvl1pPr>
              <a:buSzPct val="100000"/>
              <a:defRPr sz="2000"/>
            </a:lvl1pPr>
            <a:lvl2pPr>
              <a:buSzPct val="100000"/>
              <a:defRPr sz="1800"/>
            </a:lvl2pPr>
            <a:lvl3pPr>
              <a:buSzPct val="100000"/>
              <a:defRPr sz="1600"/>
            </a:lvl3pPr>
            <a:lvl4pPr>
              <a:buSzPct val="100000"/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426AF8-900F-46DF-BC8A-B350573EB4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40" y="1004394"/>
            <a:ext cx="11160125" cy="577107"/>
          </a:xfrm>
        </p:spPr>
        <p:txBody>
          <a:bodyPr lIns="0" anchor="ctr" anchorCtr="0"/>
          <a:lstStyle>
            <a:lvl1pPr marL="0" indent="0"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5CE9436-5AED-43C4-B4C0-B15E146F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1" y="441525"/>
            <a:ext cx="10127985" cy="496850"/>
          </a:xfrm>
        </p:spPr>
        <p:txBody>
          <a:bodyPr lIns="0"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C1A408D-6BB0-4AF5-9787-564FDD141476}"/>
              </a:ext>
            </a:extLst>
          </p:cNvPr>
          <p:cNvCxnSpPr/>
          <p:nvPr userDrawn="1"/>
        </p:nvCxnSpPr>
        <p:spPr>
          <a:xfrm>
            <a:off x="515941" y="995793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D99C748-49C6-489D-A1A9-7185A2977272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E78E70D-2537-4D2B-9DA1-8F8BC60EF4A3}"/>
              </a:ext>
            </a:extLst>
          </p:cNvPr>
          <p:cNvSpPr txBox="1"/>
          <p:nvPr userDrawn="1"/>
        </p:nvSpPr>
        <p:spPr>
          <a:xfrm>
            <a:off x="10644407" y="6531536"/>
            <a:ext cx="1031173" cy="1560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010F2B53-6885-4CCD-99B0-22A693D30298}" type="slidenum">
              <a:rPr lang="de-DE" sz="1200" b="0" smtClean="0">
                <a:solidFill>
                  <a:schemeClr val="tx2"/>
                </a:solidFill>
                <a:latin typeface="+mj-lt"/>
              </a:rPr>
              <a:pPr algn="r">
                <a:lnSpc>
                  <a:spcPct val="100000"/>
                </a:lnSpc>
              </a:pPr>
              <a:t>‹Nr.›</a:t>
            </a:fld>
            <a:endParaRPr lang="de-DE" sz="1051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9F8D3B-AAD4-4C1E-8D28-6D5464C0B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89B46F54-F8EB-79B5-8FCC-FF6BDB2FB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Juni 2026</a:t>
            </a:r>
          </a:p>
        </p:txBody>
      </p:sp>
    </p:spTree>
    <p:extLst>
      <p:ext uri="{BB962C8B-B14F-4D97-AF65-F5344CB8AC3E}">
        <p14:creationId xmlns:p14="http://schemas.microsoft.com/office/powerpoint/2010/main" val="407367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5027B-5FAD-4DEE-879F-26DCFCBF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2" y="441525"/>
            <a:ext cx="10151956" cy="496850"/>
          </a:xfrm>
        </p:spPr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30726E-F005-43C4-8BDB-167CDAFBE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20" y="1665290"/>
            <a:ext cx="5489093" cy="4571999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2CE57-6959-4D5F-99FA-39C07C72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1" y="1665290"/>
            <a:ext cx="5491163" cy="4571999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AD180EA7-41DF-47CA-B317-B1540A09A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40" y="1004394"/>
            <a:ext cx="11160125" cy="577107"/>
          </a:xfrm>
        </p:spPr>
        <p:txBody>
          <a:bodyPr lIns="0" anchor="ctr" anchorCtr="0"/>
          <a:lstStyle>
            <a:lvl1pPr marL="0" indent="0"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A4CBB89-881E-4B65-9BCE-2C7082B026C4}"/>
              </a:ext>
            </a:extLst>
          </p:cNvPr>
          <p:cNvCxnSpPr/>
          <p:nvPr userDrawn="1"/>
        </p:nvCxnSpPr>
        <p:spPr>
          <a:xfrm>
            <a:off x="515941" y="995793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C9756E5-9126-493A-990A-5D7F880A5840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D89FB1A2-A054-4EB3-BE08-5C2208ABF506}"/>
              </a:ext>
            </a:extLst>
          </p:cNvPr>
          <p:cNvSpPr txBox="1"/>
          <p:nvPr userDrawn="1"/>
        </p:nvSpPr>
        <p:spPr>
          <a:xfrm>
            <a:off x="10644407" y="6531536"/>
            <a:ext cx="1031173" cy="1560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010F2B53-6885-4CCD-99B0-22A693D30298}" type="slidenum">
              <a:rPr lang="de-DE" sz="1200" b="0" smtClean="0">
                <a:solidFill>
                  <a:schemeClr val="tx2"/>
                </a:solidFill>
                <a:latin typeface="+mj-lt"/>
              </a:rPr>
              <a:pPr algn="r">
                <a:lnSpc>
                  <a:spcPct val="100000"/>
                </a:lnSpc>
              </a:pPr>
              <a:t>‹Nr.›</a:t>
            </a:fld>
            <a:endParaRPr lang="de-DE" sz="1051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B59213C-931E-41B8-90A6-F2DF5048DE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5D6F3D5-2D2B-2394-6200-7CCCA01E8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Juni 2026</a:t>
            </a:r>
          </a:p>
        </p:txBody>
      </p:sp>
    </p:spTree>
    <p:extLst>
      <p:ext uri="{BB962C8B-B14F-4D97-AF65-F5344CB8AC3E}">
        <p14:creationId xmlns:p14="http://schemas.microsoft.com/office/powerpoint/2010/main" val="354137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5027B-5FAD-4DEE-879F-26DCFCBF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1" y="441525"/>
            <a:ext cx="10127985" cy="496850"/>
          </a:xfrm>
        </p:spPr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30726E-F005-43C4-8BDB-167CDAFBE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21" y="1665290"/>
            <a:ext cx="3060219" cy="4571999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2CE57-6959-4D5F-99FA-39C07C72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4550" y="1665290"/>
            <a:ext cx="3060217" cy="4571999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AD180EA7-41DF-47CA-B317-B1540A09A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40" y="1004394"/>
            <a:ext cx="11160125" cy="577107"/>
          </a:xfrm>
        </p:spPr>
        <p:txBody>
          <a:bodyPr lIns="0" anchor="ctr" anchorCtr="0"/>
          <a:lstStyle>
            <a:lvl1pPr marL="0" indent="0"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A4CBB89-881E-4B65-9BCE-2C7082B026C4}"/>
              </a:ext>
            </a:extLst>
          </p:cNvPr>
          <p:cNvCxnSpPr/>
          <p:nvPr userDrawn="1"/>
        </p:nvCxnSpPr>
        <p:spPr>
          <a:xfrm>
            <a:off x="515941" y="995793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F9D50FD4-6DEF-4FE1-994B-E936C1166A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615365" y="1665290"/>
            <a:ext cx="3060217" cy="4571999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4C744DD-F400-49C2-8CC5-1B45F895E652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C7EECA9-F9AE-4FEC-A100-495557831D59}"/>
              </a:ext>
            </a:extLst>
          </p:cNvPr>
          <p:cNvSpPr txBox="1"/>
          <p:nvPr userDrawn="1"/>
        </p:nvSpPr>
        <p:spPr>
          <a:xfrm>
            <a:off x="10644407" y="6531536"/>
            <a:ext cx="1031173" cy="1560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010F2B53-6885-4CCD-99B0-22A693D30298}" type="slidenum">
              <a:rPr lang="de-DE" sz="1200" b="0" smtClean="0">
                <a:solidFill>
                  <a:schemeClr val="tx2"/>
                </a:solidFill>
                <a:latin typeface="+mj-lt"/>
              </a:rPr>
              <a:pPr algn="r">
                <a:lnSpc>
                  <a:spcPct val="100000"/>
                </a:lnSpc>
              </a:pPr>
              <a:t>‹Nr.›</a:t>
            </a:fld>
            <a:endParaRPr lang="de-DE" sz="1051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F69080F-830A-490B-8CF1-93D70B7CB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BFA3AA-9805-9F7C-2B96-C60356AAC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Juni 2026</a:t>
            </a:r>
          </a:p>
        </p:txBody>
      </p:sp>
    </p:spTree>
    <p:extLst>
      <p:ext uri="{BB962C8B-B14F-4D97-AF65-F5344CB8AC3E}">
        <p14:creationId xmlns:p14="http://schemas.microsoft.com/office/powerpoint/2010/main" val="407503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81CCD0-954E-4C56-B388-12EB6877F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665293"/>
            <a:ext cx="5481636" cy="761613"/>
          </a:xfrm>
        </p:spPr>
        <p:txBody>
          <a:bodyPr lIns="0" anchor="t" anchorCtr="0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7B5F65-5407-4383-A022-B004EC10C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9" y="2426902"/>
            <a:ext cx="5481636" cy="3810386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2DF9FA-50B6-4E04-86E4-1E8289271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32" y="1665293"/>
            <a:ext cx="5459409" cy="761613"/>
          </a:xfrm>
        </p:spPr>
        <p:txBody>
          <a:bodyPr lIns="0" anchor="t" anchorCtr="0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F049E5-314C-45C8-9251-0775564E6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32" y="2426902"/>
            <a:ext cx="5459409" cy="3810386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5357340-CDA2-45E4-947B-5CAAB183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2" y="441525"/>
            <a:ext cx="10151956" cy="496850"/>
          </a:xfrm>
        </p:spPr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B94750B5-39C0-4A98-A0EC-D8CF68FA0B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40" y="1004394"/>
            <a:ext cx="11160125" cy="577107"/>
          </a:xfrm>
        </p:spPr>
        <p:txBody>
          <a:bodyPr lIns="0" anchor="ctr" anchorCtr="0"/>
          <a:lstStyle>
            <a:lvl1pPr marL="0" indent="0"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FA65B92-6A90-423B-AB10-9F210A266762}"/>
              </a:ext>
            </a:extLst>
          </p:cNvPr>
          <p:cNvCxnSpPr/>
          <p:nvPr userDrawn="1"/>
        </p:nvCxnSpPr>
        <p:spPr>
          <a:xfrm>
            <a:off x="515941" y="995793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CE1CA6C-28CE-4BC4-A57E-9B0718D88608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0EE4286-B954-4DA2-8946-EC1791E8B855}"/>
              </a:ext>
            </a:extLst>
          </p:cNvPr>
          <p:cNvSpPr txBox="1"/>
          <p:nvPr userDrawn="1"/>
        </p:nvSpPr>
        <p:spPr>
          <a:xfrm>
            <a:off x="10644407" y="6531536"/>
            <a:ext cx="1031173" cy="1560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010F2B53-6885-4CCD-99B0-22A693D30298}" type="slidenum">
              <a:rPr lang="de-DE" sz="1200" b="0" smtClean="0">
                <a:solidFill>
                  <a:schemeClr val="tx2"/>
                </a:solidFill>
                <a:latin typeface="+mj-lt"/>
              </a:rPr>
              <a:pPr algn="r">
                <a:lnSpc>
                  <a:spcPct val="100000"/>
                </a:lnSpc>
              </a:pPr>
              <a:t>‹Nr.›</a:t>
            </a:fld>
            <a:endParaRPr lang="de-DE" sz="1051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F3977F-79AA-4D41-8916-F82CADB07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D789147-5945-78FC-95D8-D046ED4A5B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Juni 2026</a:t>
            </a:r>
          </a:p>
        </p:txBody>
      </p:sp>
    </p:spTree>
    <p:extLst>
      <p:ext uri="{BB962C8B-B14F-4D97-AF65-F5344CB8AC3E}">
        <p14:creationId xmlns:p14="http://schemas.microsoft.com/office/powerpoint/2010/main" val="270405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4E085-A214-4137-AB66-E16999ED3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2" y="441525"/>
            <a:ext cx="10151956" cy="496850"/>
          </a:xfrm>
        </p:spPr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E80ABC2-B946-43B4-A8B7-7E20377D9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40" y="1004394"/>
            <a:ext cx="11160125" cy="577107"/>
          </a:xfrm>
        </p:spPr>
        <p:txBody>
          <a:bodyPr lIns="0" anchor="ctr" anchorCtr="0"/>
          <a:lstStyle>
            <a:lvl1pPr marL="0" indent="0"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0B7826A-EEED-4A81-AE76-5887DB8537C5}"/>
              </a:ext>
            </a:extLst>
          </p:cNvPr>
          <p:cNvCxnSpPr/>
          <p:nvPr userDrawn="1"/>
        </p:nvCxnSpPr>
        <p:spPr>
          <a:xfrm>
            <a:off x="515941" y="995793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E4981B0-49B8-4866-948C-E01AF037EB62}"/>
              </a:ext>
            </a:extLst>
          </p:cNvPr>
          <p:cNvCxnSpPr/>
          <p:nvPr userDrawn="1"/>
        </p:nvCxnSpPr>
        <p:spPr>
          <a:xfrm>
            <a:off x="515941" y="6443907"/>
            <a:ext cx="111627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91EA3E0-B966-4B67-A09C-2D110050AC37}"/>
              </a:ext>
            </a:extLst>
          </p:cNvPr>
          <p:cNvSpPr txBox="1"/>
          <p:nvPr userDrawn="1"/>
        </p:nvSpPr>
        <p:spPr>
          <a:xfrm>
            <a:off x="10644407" y="6531536"/>
            <a:ext cx="1031173" cy="1560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010F2B53-6885-4CCD-99B0-22A693D30298}" type="slidenum">
              <a:rPr lang="de-DE" sz="1200" b="0" smtClean="0">
                <a:solidFill>
                  <a:schemeClr val="tx2"/>
                </a:solidFill>
                <a:latin typeface="+mj-lt"/>
              </a:rPr>
              <a:pPr algn="r">
                <a:lnSpc>
                  <a:spcPct val="100000"/>
                </a:lnSpc>
              </a:pPr>
              <a:t>‹Nr.›</a:t>
            </a:fld>
            <a:endParaRPr lang="de-DE" sz="1051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A11DC41-90AD-4675-A9F7-60234CA74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79" y="374938"/>
            <a:ext cx="1080000" cy="560501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022E5FC-1AA9-298F-FBEC-D2CB240ED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Juni 2026</a:t>
            </a:r>
          </a:p>
        </p:txBody>
      </p:sp>
    </p:spTree>
    <p:extLst>
      <p:ext uri="{BB962C8B-B14F-4D97-AF65-F5344CB8AC3E}">
        <p14:creationId xmlns:p14="http://schemas.microsoft.com/office/powerpoint/2010/main" val="281027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5F5D59-5AE4-4D7A-8248-616315A7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1" y="441525"/>
            <a:ext cx="11162315" cy="4968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76C4F4-1765-4B4F-B7BE-152D1C104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425" y="1665288"/>
            <a:ext cx="11162313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311EA-4351-47B2-93AD-3ED6875B4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</a:t>
            </a:r>
            <a:r>
              <a:rPr lang="de-DE" dirty="0" err="1"/>
              <a:t>Adekmann</a:t>
            </a:r>
            <a:r>
              <a:rPr lang="de-DE" dirty="0"/>
              <a:t>| Juni 2026</a:t>
            </a:r>
          </a:p>
        </p:txBody>
      </p:sp>
    </p:spTree>
    <p:extLst>
      <p:ext uri="{BB962C8B-B14F-4D97-AF65-F5344CB8AC3E}">
        <p14:creationId xmlns:p14="http://schemas.microsoft.com/office/powerpoint/2010/main" val="3515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0" r:id="rId4"/>
    <p:sldLayoutId id="2147483650" r:id="rId5"/>
    <p:sldLayoutId id="2147483652" r:id="rId6"/>
    <p:sldLayoutId id="2147483663" r:id="rId7"/>
    <p:sldLayoutId id="2147483653" r:id="rId8"/>
    <p:sldLayoutId id="2147483654" r:id="rId9"/>
    <p:sldLayoutId id="2147483655" r:id="rId10"/>
    <p:sldLayoutId id="2147483662" r:id="rId11"/>
    <p:sldLayoutId id="2147483656" r:id="rId12"/>
    <p:sldLayoutId id="2147483657" r:id="rId13"/>
    <p:sldLayoutId id="2147483664" r:id="rId14"/>
    <p:sldLayoutId id="2147483665" r:id="rId15"/>
  </p:sldLayoutIdLst>
  <p:hf sldNum="0"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 spc="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54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20000"/>
        <a:buFont typeface="Calibri" panose="020F0502020204030204" pitchFamily="34" charset="0"/>
        <a:buChar char="›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400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0000"/>
        <a:buFont typeface="Calibri" panose="020F0502020204030204" pitchFamily="34" charset="0"/>
        <a:buChar char="›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0000"/>
        <a:buFont typeface="Calibri" panose="020F0502020204030204" pitchFamily="34" charset="0"/>
        <a:buChar char="›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C5C7"/>
        </a:buClr>
        <a:buSzPct val="120000"/>
        <a:buFont typeface="Calibri" panose="020F0502020204030204" pitchFamily="34" charset="0"/>
        <a:buChar char="›"/>
        <a:defRPr sz="1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20000"/>
        <a:buFont typeface="Calibri" panose="020F0502020204030204" pitchFamily="34" charset="0"/>
        <a:buChar char="›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504" userDrawn="1">
          <p15:clr>
            <a:srgbClr val="F26B43"/>
          </p15:clr>
        </p15:guide>
        <p15:guide id="7" orient="horz" pos="1049" userDrawn="1">
          <p15:clr>
            <a:srgbClr val="F26B43"/>
          </p15:clr>
        </p15:guide>
        <p15:guide id="8" orient="horz" pos="867" userDrawn="1">
          <p15:clr>
            <a:srgbClr val="F26B43"/>
          </p15:clr>
        </p15:guide>
        <p15:guide id="9" pos="1232" userDrawn="1">
          <p15:clr>
            <a:srgbClr val="F26B43"/>
          </p15:clr>
        </p15:guide>
        <p15:guide id="10" pos="1347" userDrawn="1">
          <p15:clr>
            <a:srgbClr val="F26B43"/>
          </p15:clr>
        </p15:guide>
        <p15:guide id="12" pos="1856" userDrawn="1">
          <p15:clr>
            <a:srgbClr val="F26B43"/>
          </p15:clr>
        </p15:guide>
        <p15:guide id="13" pos="1743" userDrawn="1">
          <p15:clr>
            <a:srgbClr val="F26B43"/>
          </p15:clr>
        </p15:guide>
        <p15:guide id="14" pos="2253" userDrawn="1">
          <p15:clr>
            <a:srgbClr val="F26B43"/>
          </p15:clr>
        </p15:guide>
        <p15:guide id="15" pos="2367" userDrawn="1">
          <p15:clr>
            <a:srgbClr val="F26B43"/>
          </p15:clr>
        </p15:guide>
        <p15:guide id="16" pos="2763" userDrawn="1">
          <p15:clr>
            <a:srgbClr val="F26B43"/>
          </p15:clr>
        </p15:guide>
        <p15:guide id="17" pos="2877" userDrawn="1">
          <p15:clr>
            <a:srgbClr val="F26B43"/>
          </p15:clr>
        </p15:guide>
        <p15:guide id="18" pos="3273" userDrawn="1">
          <p15:clr>
            <a:srgbClr val="F26B43"/>
          </p15:clr>
        </p15:guide>
        <p15:guide id="19" pos="3387" userDrawn="1">
          <p15:clr>
            <a:srgbClr val="F26B43"/>
          </p15:clr>
        </p15:guide>
        <p15:guide id="20" pos="3896" userDrawn="1">
          <p15:clr>
            <a:srgbClr val="F26B43"/>
          </p15:clr>
        </p15:guide>
        <p15:guide id="21" pos="3783" userDrawn="1">
          <p15:clr>
            <a:srgbClr val="F26B43"/>
          </p15:clr>
        </p15:guide>
        <p15:guide id="22" pos="835" userDrawn="1">
          <p15:clr>
            <a:srgbClr val="F26B43"/>
          </p15:clr>
        </p15:guide>
        <p15:guide id="23" pos="723" userDrawn="1">
          <p15:clr>
            <a:srgbClr val="F26B43"/>
          </p15:clr>
        </p15:guide>
        <p15:guide id="24" pos="4295" userDrawn="1">
          <p15:clr>
            <a:srgbClr val="F26B43"/>
          </p15:clr>
        </p15:guide>
        <p15:guide id="25" pos="4407" userDrawn="1">
          <p15:clr>
            <a:srgbClr val="F26B43"/>
          </p15:clr>
        </p15:guide>
        <p15:guide id="26" pos="4803" userDrawn="1">
          <p15:clr>
            <a:srgbClr val="F26B43"/>
          </p15:clr>
        </p15:guide>
        <p15:guide id="27" pos="4917" userDrawn="1">
          <p15:clr>
            <a:srgbClr val="F26B43"/>
          </p15:clr>
        </p15:guide>
        <p15:guide id="28" pos="5315" userDrawn="1">
          <p15:clr>
            <a:srgbClr val="F26B43"/>
          </p15:clr>
        </p15:guide>
        <p15:guide id="29" pos="5428" userDrawn="1">
          <p15:clr>
            <a:srgbClr val="F26B43"/>
          </p15:clr>
        </p15:guide>
        <p15:guide id="30" pos="5939" userDrawn="1">
          <p15:clr>
            <a:srgbClr val="F26B43"/>
          </p15:clr>
        </p15:guide>
        <p15:guide id="31" pos="5825" userDrawn="1">
          <p15:clr>
            <a:srgbClr val="F26B43"/>
          </p15:clr>
        </p15:guide>
        <p15:guide id="32" pos="6335" userDrawn="1">
          <p15:clr>
            <a:srgbClr val="F26B43"/>
          </p15:clr>
        </p15:guide>
        <p15:guide id="33" pos="6448" userDrawn="1">
          <p15:clr>
            <a:srgbClr val="F26B43"/>
          </p15:clr>
        </p15:guide>
        <p15:guide id="34" pos="6845" userDrawn="1">
          <p15:clr>
            <a:srgbClr val="F26B43"/>
          </p15:clr>
        </p15:guide>
        <p15:guide id="35" pos="6959" userDrawn="1">
          <p15:clr>
            <a:srgbClr val="F26B43"/>
          </p15:clr>
        </p15:guide>
        <p15:guide id="3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atherine.adelmann@thu.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HINGER ENERGIE – EBSnet | eEnergy Software GmbH">
            <a:extLst>
              <a:ext uri="{FF2B5EF4-FFF2-40B4-BE49-F238E27FC236}">
                <a16:creationId xmlns:a16="http://schemas.microsoft.com/office/drawing/2014/main" id="{8BEE4600-3DDD-CED6-D9BD-1B308255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4009" y="1907430"/>
            <a:ext cx="2045010" cy="20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AF764C3B-32F8-C356-2D15-4FF3464AB904}"/>
              </a:ext>
            </a:extLst>
          </p:cNvPr>
          <p:cNvSpPr/>
          <p:nvPr/>
        </p:nvSpPr>
        <p:spPr>
          <a:xfrm>
            <a:off x="10234431" y="0"/>
            <a:ext cx="1957570" cy="1190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 descr="Ein Bild, das Text, Schrift, Screenshot, Logo enthält.&#10;&#10;KI-generierte Inhalte können fehlerhaft sein.">
            <a:extLst>
              <a:ext uri="{FF2B5EF4-FFF2-40B4-BE49-F238E27FC236}">
                <a16:creationId xmlns:a16="http://schemas.microsoft.com/office/drawing/2014/main" id="{043CB508-BF70-6A11-7E02-B8F3129A80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5676" y="3725583"/>
            <a:ext cx="2027248" cy="202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Text, Luftfotografie, Karte, Vogelperspektive enthält.&#10;&#10;KI-generierte Inhalte können fehlerhaft sein.">
            <a:extLst>
              <a:ext uri="{FF2B5EF4-FFF2-40B4-BE49-F238E27FC236}">
                <a16:creationId xmlns:a16="http://schemas.microsoft.com/office/drawing/2014/main" id="{D0E23BD4-43A6-141C-0427-CE85474346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5"/>
            <a:ext cx="8555424" cy="6857155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1156D6FD-5DDB-50B0-DE0D-9D6002D6B62B}"/>
              </a:ext>
            </a:extLst>
          </p:cNvPr>
          <p:cNvSpPr/>
          <p:nvPr/>
        </p:nvSpPr>
        <p:spPr>
          <a:xfrm>
            <a:off x="0" y="0"/>
            <a:ext cx="8555424" cy="6858000"/>
          </a:xfrm>
          <a:prstGeom prst="rect">
            <a:avLst/>
          </a:prstGeom>
          <a:solidFill>
            <a:srgbClr val="000000">
              <a:alpha val="3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46B8D04-2C48-4B92-BF42-AEBECF81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85" y="2066453"/>
            <a:ext cx="5462779" cy="2535034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Intelligente Nutzung von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Kurz- und Langzeitspeichern im Verteilnetz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FA31ECEF-2EB7-4620-A686-E836F41C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585" y="5143242"/>
            <a:ext cx="5634703" cy="1523853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Catherine Adelmann</a:t>
            </a:r>
          </a:p>
          <a:p>
            <a:r>
              <a:rPr lang="de-DE" sz="2000" dirty="0">
                <a:solidFill>
                  <a:schemeClr val="bg1"/>
                </a:solidFill>
              </a:rPr>
              <a:t>Abschlusspräsentation </a:t>
            </a:r>
          </a:p>
          <a:p>
            <a:r>
              <a:rPr lang="de-DE" sz="2000" dirty="0">
                <a:solidFill>
                  <a:schemeClr val="bg1"/>
                </a:solidFill>
              </a:rPr>
              <a:t>16.6.2026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92A259-F630-76B6-4085-139B2DC72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440" y="1105169"/>
            <a:ext cx="2045010" cy="12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5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1CA83-9763-DD5B-1822-153F821D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Wirtschaftlichkeit der Flexibilisierung der Biogasanlage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5A1A77-7526-7556-2A5B-C91C5D69E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Saisonaler Betrieb grundsätzlich möglich:</a:t>
            </a:r>
          </a:p>
          <a:p>
            <a:pPr lvl="1"/>
            <a:r>
              <a:rPr lang="de-DE" dirty="0"/>
              <a:t>Reduktion der Gasproduktion im Sommer auf ca. 10 %</a:t>
            </a:r>
          </a:p>
          <a:p>
            <a:pPr lvl="1"/>
            <a:r>
              <a:rPr lang="de-DE" dirty="0"/>
              <a:t>Hochfahren auf 100 % innerhalb von ca. 1 Monat</a:t>
            </a:r>
          </a:p>
          <a:p>
            <a:pPr lvl="1"/>
            <a:r>
              <a:rPr lang="de-DE" dirty="0"/>
              <a:t>Betrieb im Hochtemperaturbereich (~50 °C)</a:t>
            </a:r>
          </a:p>
          <a:p>
            <a:r>
              <a:rPr lang="de-DE" dirty="0"/>
              <a:t>Zusätzliche Investitionen für saisonalen Betrieb nötig:</a:t>
            </a:r>
          </a:p>
          <a:p>
            <a:pPr lvl="1"/>
            <a:r>
              <a:rPr lang="de-DE" dirty="0"/>
              <a:t>Auffangbehälter für Reststoffe (mehrmonatige Lagerung vor Ausbringung als Dünger)</a:t>
            </a:r>
          </a:p>
          <a:p>
            <a:pPr lvl="1"/>
            <a:r>
              <a:rPr lang="de-DE" dirty="0"/>
              <a:t>Ausbau der Heizregister zum schnelleren Hochfahren im Herbst</a:t>
            </a:r>
          </a:p>
          <a:p>
            <a:pPr lvl="1"/>
            <a:r>
              <a:rPr lang="de-DE" dirty="0"/>
              <a:t>Investitionsvolumen: ca. 1 Mio. € (für betrachtete Anlagengröße)</a:t>
            </a:r>
          </a:p>
          <a:p>
            <a:r>
              <a:rPr lang="de-DE" dirty="0"/>
              <a:t>Wirtschaftliche Rahmenbedingungen:</a:t>
            </a:r>
          </a:p>
          <a:p>
            <a:pPr lvl="1"/>
            <a:r>
              <a:rPr lang="de-DE" dirty="0"/>
              <a:t>Erforderlicher Stromabnahmepreis: ca. 220 €/MWh</a:t>
            </a:r>
          </a:p>
          <a:p>
            <a:pPr lvl="1"/>
            <a:r>
              <a:rPr lang="de-DE" dirty="0"/>
              <a:t>Betreiber sieht reduzierte Jahresproduktion kritisch, da Arbeitsaufwand nahezu gleich bleibt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Eine Reduzierung der Energiemenge wird von den Bauern eher kritisch gesehen, da die anfallende Arbeit ähnlich ist, jedoch weniger Umsatz erzielt wird. 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E1904CA-77E2-11A0-632C-707A71069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</p:spTree>
    <p:extLst>
      <p:ext uri="{BB962C8B-B14F-4D97-AF65-F5344CB8AC3E}">
        <p14:creationId xmlns:p14="http://schemas.microsoft.com/office/powerpoint/2010/main" val="245361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81336623-9524-E608-6353-379CEBCED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652"/>
              </p:ext>
            </p:extLst>
          </p:nvPr>
        </p:nvGraphicFramePr>
        <p:xfrm>
          <a:off x="515938" y="1308094"/>
          <a:ext cx="11163298" cy="4170599"/>
        </p:xfrm>
        <a:graphic>
          <a:graphicData uri="http://schemas.openxmlformats.org/drawingml/2006/table">
            <a:tbl>
              <a:tblPr firstRow="1" firstCol="1" bandRow="1"/>
              <a:tblGrid>
                <a:gridCol w="2983624">
                  <a:extLst>
                    <a:ext uri="{9D8B030D-6E8A-4147-A177-3AD203B41FA5}">
                      <a16:colId xmlns:a16="http://schemas.microsoft.com/office/drawing/2014/main" val="1524492991"/>
                    </a:ext>
                  </a:extLst>
                </a:gridCol>
                <a:gridCol w="2043794">
                  <a:extLst>
                    <a:ext uri="{9D8B030D-6E8A-4147-A177-3AD203B41FA5}">
                      <a16:colId xmlns:a16="http://schemas.microsoft.com/office/drawing/2014/main" val="1409243513"/>
                    </a:ext>
                  </a:extLst>
                </a:gridCol>
                <a:gridCol w="2043794">
                  <a:extLst>
                    <a:ext uri="{9D8B030D-6E8A-4147-A177-3AD203B41FA5}">
                      <a16:colId xmlns:a16="http://schemas.microsoft.com/office/drawing/2014/main" val="1823903320"/>
                    </a:ext>
                  </a:extLst>
                </a:gridCol>
                <a:gridCol w="2046043">
                  <a:extLst>
                    <a:ext uri="{9D8B030D-6E8A-4147-A177-3AD203B41FA5}">
                      <a16:colId xmlns:a16="http://schemas.microsoft.com/office/drawing/2014/main" val="3006124553"/>
                    </a:ext>
                  </a:extLst>
                </a:gridCol>
                <a:gridCol w="2046043">
                  <a:extLst>
                    <a:ext uri="{9D8B030D-6E8A-4147-A177-3AD203B41FA5}">
                      <a16:colId xmlns:a16="http://schemas.microsoft.com/office/drawing/2014/main" val="3993162264"/>
                    </a:ext>
                  </a:extLst>
                </a:gridCol>
              </a:tblGrid>
              <a:tr h="1042649">
                <a:tc>
                  <a:txBody>
                    <a:bodyPr/>
                    <a:lstStyle/>
                    <a:p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 2037*</a:t>
                      </a:r>
                      <a:endParaRPr lang="de-DE" sz="20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BESS*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LDES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LDES Autarky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457871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PV Curtailment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10728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Battery Storage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67228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Biogas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924092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LDES [kWh]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215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1.268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897100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Import [kW]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5497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Export [kW]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75049"/>
                  </a:ext>
                </a:extLst>
              </a:tr>
            </a:tbl>
          </a:graphicData>
        </a:graphic>
      </p:graphicFrame>
      <p:sp>
        <p:nvSpPr>
          <p:cNvPr id="9" name="Titel 3">
            <a:extLst>
              <a:ext uri="{FF2B5EF4-FFF2-40B4-BE49-F238E27FC236}">
                <a16:creationId xmlns:a16="http://schemas.microsoft.com/office/drawing/2014/main" id="{6AB74730-6E6E-8ABC-B1B5-7741811B3379}"/>
              </a:ext>
            </a:extLst>
          </p:cNvPr>
          <p:cNvSpPr txBox="1">
            <a:spLocks/>
          </p:cNvSpPr>
          <p:nvPr/>
        </p:nvSpPr>
        <p:spPr>
          <a:xfrm>
            <a:off x="516421" y="441525"/>
            <a:ext cx="10127985" cy="4968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Szenarien ohne Biogas-Anlage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66AE0E66-5959-2ABF-3A73-996BDE1C3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</p:spTree>
    <p:extLst>
      <p:ext uri="{BB962C8B-B14F-4D97-AF65-F5344CB8AC3E}">
        <p14:creationId xmlns:p14="http://schemas.microsoft.com/office/powerpoint/2010/main" val="189172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143416-0BC6-4009-F2D7-99310EBE6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Ohne Biogas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CC51216-9D6F-F75C-CAD3-4665074A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Langzeitspeicherung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BF9C73D-6F9F-1C7D-1029-A8C76D0BFC08}"/>
              </a:ext>
            </a:extLst>
          </p:cNvPr>
          <p:cNvSpPr txBox="1">
            <a:spLocks/>
          </p:cNvSpPr>
          <p:nvPr/>
        </p:nvSpPr>
        <p:spPr>
          <a:xfrm>
            <a:off x="1116048" y="1567237"/>
            <a:ext cx="4480118" cy="457200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30400" indent="-23040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00000"/>
              <a:buFont typeface="Calibri" panose="020F0502020204030204" pitchFamily="34" charset="0"/>
              <a:buChar char="›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400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Calibri" panose="020F0502020204030204" pitchFamily="34" charset="0"/>
              <a:buChar char="›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Calibri" panose="020F0502020204030204" pitchFamily="34" charset="0"/>
              <a:buChar char="›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C5C7"/>
              </a:buClr>
              <a:buSzPct val="100000"/>
              <a:buFont typeface="Calibri" panose="020F0502020204030204" pitchFamily="34" charset="0"/>
              <a:buChar char="›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Calibri" panose="020F0502020204030204" pitchFamily="34" charset="0"/>
              <a:buChar char="›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de-DE" dirty="0"/>
              <a:t>Kein Langzeitspeicher, aber Batteriespeicher und haushaltsnahe Flexibilitäten</a:t>
            </a:r>
          </a:p>
          <a:p>
            <a:pPr lvl="1"/>
            <a:r>
              <a:rPr lang="de-DE" dirty="0"/>
              <a:t>Import: +870 kW</a:t>
            </a:r>
          </a:p>
          <a:p>
            <a:pPr lvl="1"/>
            <a:r>
              <a:rPr lang="de-DE" dirty="0"/>
              <a:t>Zusätzliche Netzentgelte: 19.269 €/Jahr</a:t>
            </a:r>
          </a:p>
          <a:p>
            <a:pPr lvl="1"/>
            <a:r>
              <a:rPr lang="de-DE" dirty="0"/>
              <a:t>Baukostenzuschuss: 22.950 € einmalig</a:t>
            </a:r>
          </a:p>
          <a:p>
            <a:pPr lvl="1"/>
            <a:r>
              <a:rPr lang="de-DE" dirty="0"/>
              <a:t>Zyklen Batterie pro Jahr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e-DE" dirty="0"/>
              <a:t>Langzeitspeicher</a:t>
            </a:r>
          </a:p>
          <a:p>
            <a:pPr lvl="1"/>
            <a:r>
              <a:rPr lang="de-DE" dirty="0"/>
              <a:t>Batteriespeicher: 5,25 MWh; 191 Zyklen pro Jahr</a:t>
            </a:r>
          </a:p>
          <a:p>
            <a:pPr lvl="1"/>
            <a:r>
              <a:rPr lang="de-DE" dirty="0"/>
              <a:t>Langzeitspeicher: 215 MWh; 1,7 Zyklen pro Jahr</a:t>
            </a:r>
          </a:p>
          <a:p>
            <a:pPr lvl="1"/>
            <a:r>
              <a:rPr lang="de-DE" dirty="0"/>
              <a:t> 10 % des jährlichen Energieverbrauchs (365,38 MWh) lokal gespeichert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de-DE" dirty="0"/>
              <a:t>Autarkie</a:t>
            </a:r>
          </a:p>
          <a:p>
            <a:pPr lvl="1"/>
            <a:r>
              <a:rPr lang="de-DE" dirty="0"/>
              <a:t>Langzeitspeicher:  1.268 MWh Kapazität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2D2078-876A-926C-7E2B-0679ED0D58BE}"/>
              </a:ext>
            </a:extLst>
          </p:cNvPr>
          <p:cNvSpPr/>
          <p:nvPr/>
        </p:nvSpPr>
        <p:spPr>
          <a:xfrm>
            <a:off x="495333" y="5301924"/>
            <a:ext cx="480646" cy="480646"/>
          </a:xfrm>
          <a:prstGeom prst="ellipse">
            <a:avLst/>
          </a:prstGeom>
          <a:solidFill>
            <a:srgbClr val="6A64A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65ED5E-2BD5-1ED6-EE0D-B0238E0A00CB}"/>
              </a:ext>
            </a:extLst>
          </p:cNvPr>
          <p:cNvSpPr/>
          <p:nvPr/>
        </p:nvSpPr>
        <p:spPr>
          <a:xfrm>
            <a:off x="495333" y="3429000"/>
            <a:ext cx="480646" cy="480646"/>
          </a:xfrm>
          <a:prstGeom prst="ellipse">
            <a:avLst/>
          </a:prstGeom>
          <a:solidFill>
            <a:srgbClr val="D9630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286EF6-851B-3BD2-7DD6-9B57C534BB81}"/>
              </a:ext>
            </a:extLst>
          </p:cNvPr>
          <p:cNvSpPr/>
          <p:nvPr/>
        </p:nvSpPr>
        <p:spPr>
          <a:xfrm>
            <a:off x="495333" y="1636104"/>
            <a:ext cx="480646" cy="480646"/>
          </a:xfrm>
          <a:prstGeom prst="ellipse">
            <a:avLst/>
          </a:prstGeom>
          <a:solidFill>
            <a:srgbClr val="6DC0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DA7F6BB-2451-10CB-DB4E-3B59310BDB1C}"/>
              </a:ext>
            </a:extLst>
          </p:cNvPr>
          <p:cNvGrpSpPr/>
          <p:nvPr/>
        </p:nvGrpSpPr>
        <p:grpSpPr>
          <a:xfrm>
            <a:off x="5929313" y="326460"/>
            <a:ext cx="5994592" cy="6094965"/>
            <a:chOff x="5929313" y="326460"/>
            <a:chExt cx="5994592" cy="6094965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C40815B-C114-3C05-8495-FD6428E9D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8488" y="326460"/>
              <a:ext cx="5885417" cy="3910704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FE86D03-6515-C589-5821-969EEB16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7519" b="7575"/>
            <a:stretch>
              <a:fillRect/>
            </a:stretch>
          </p:blipFill>
          <p:spPr>
            <a:xfrm>
              <a:off x="5929313" y="4182424"/>
              <a:ext cx="5994591" cy="2239001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5E8883B-D994-6497-27C3-F4A100F1695D}"/>
                </a:ext>
              </a:extLst>
            </p:cNvPr>
            <p:cNvSpPr/>
            <p:nvPr/>
          </p:nvSpPr>
          <p:spPr>
            <a:xfrm>
              <a:off x="10044114" y="616839"/>
              <a:ext cx="1757361" cy="6404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100" b="1" dirty="0">
                  <a:solidFill>
                    <a:srgbClr val="6DC0A8"/>
                  </a:solidFill>
                </a:rPr>
                <a:t>__ </a:t>
              </a:r>
              <a:r>
                <a:rPr lang="de-DE" sz="1100" dirty="0">
                  <a:solidFill>
                    <a:schemeClr val="tx1"/>
                  </a:solidFill>
                </a:rPr>
                <a:t>Kein Langzeitspeicher</a:t>
              </a:r>
              <a:endParaRPr lang="de-DE" sz="1100" b="1" dirty="0">
                <a:solidFill>
                  <a:srgbClr val="D96309"/>
                </a:solidFill>
              </a:endParaRPr>
            </a:p>
            <a:p>
              <a:r>
                <a:rPr lang="de-DE" sz="1100" b="1" dirty="0">
                  <a:solidFill>
                    <a:srgbClr val="D96309"/>
                  </a:solidFill>
                </a:rPr>
                <a:t>__ </a:t>
              </a:r>
              <a:r>
                <a:rPr lang="de-DE" sz="1100" dirty="0">
                  <a:solidFill>
                    <a:schemeClr val="tx1"/>
                  </a:solidFill>
                </a:rPr>
                <a:t>Langzeitspeicher</a:t>
              </a:r>
              <a:endParaRPr lang="de-DE" sz="1100" dirty="0">
                <a:solidFill>
                  <a:srgbClr val="6A64AD"/>
                </a:solidFill>
              </a:endParaRPr>
            </a:p>
            <a:p>
              <a:r>
                <a:rPr lang="de-DE" sz="1100" dirty="0">
                  <a:solidFill>
                    <a:srgbClr val="6A64AD"/>
                  </a:solidFill>
                </a:rPr>
                <a:t>__</a:t>
              </a:r>
              <a:r>
                <a:rPr lang="de-DE" sz="1100" dirty="0">
                  <a:solidFill>
                    <a:schemeClr val="tx1"/>
                  </a:solidFill>
                </a:rPr>
                <a:t> Autarkie</a:t>
              </a:r>
            </a:p>
            <a:p>
              <a:endParaRPr lang="de-DE" sz="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6AF77D6-BDEF-BAC1-04DC-832B73F67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</p:spTree>
    <p:extLst>
      <p:ext uri="{BB962C8B-B14F-4D97-AF65-F5344CB8AC3E}">
        <p14:creationId xmlns:p14="http://schemas.microsoft.com/office/powerpoint/2010/main" val="377125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28E891-D482-24F8-CF2A-3F6B58C02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Einsparung Netzausbau (gegenüber dem Szenario ohne Biogas und mit Batteriespeicher): 19.269 €/Jahr sowie BKZ von 22.950 € einmalig.</a:t>
            </a:r>
          </a:p>
          <a:p>
            <a:r>
              <a:rPr lang="de-DE" dirty="0"/>
              <a:t>Auf 20 Jahre ergibt sich so eine Einsparung von 408.330 €. Es wird zudem erwartet, dass die Volatilität der Strompreise im Winter stark zunimmt und Preise von bis zu 400 €/MWh zu erwarten sind. </a:t>
            </a:r>
          </a:p>
          <a:p>
            <a:r>
              <a:rPr lang="de-DE" dirty="0"/>
              <a:t>Entsprechend der angenommenen Großhandelspreise für die MWh Energie ändert sich der maximal zulässige Preis für den Langzeitspeicher von 4.553 €/MWh bis hin zu 13.313 €/MWh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7897CC-4CCA-48E2-502A-920A8C8D28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3B08E7D-8A88-4172-99D7-9C572F74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Beurteilung Wirtschaftlichkeit Langzeitspeicher</a:t>
            </a:r>
          </a:p>
        </p:txBody>
      </p:sp>
      <p:pic>
        <p:nvPicPr>
          <p:cNvPr id="6" name="Grafik 5" descr="Ein Bild, das Reihe, Diagramm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958440C-A447-D5A9-4D88-74C78B3E64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62" y="3951288"/>
            <a:ext cx="5041900" cy="2070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203BA8-14C0-700F-BD43-DE5C1D56C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55341"/>
            <a:ext cx="5202342" cy="1861994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79D3E4D-8BF1-334B-4332-D0562ED5C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</p:spTree>
    <p:extLst>
      <p:ext uri="{BB962C8B-B14F-4D97-AF65-F5344CB8AC3E}">
        <p14:creationId xmlns:p14="http://schemas.microsoft.com/office/powerpoint/2010/main" val="331500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2CF8F5-88BC-31BF-4854-784AD7E4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7DF051-7558-26FF-1323-51D12274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Fazit 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FCECE2-3BE7-9C53-C7FF-216E97E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b="1" dirty="0"/>
              <a:t>Batteriespeicher</a:t>
            </a:r>
            <a:r>
              <a:rPr lang="de-DE" dirty="0"/>
              <a:t> (geplant ab 2026) bieten den größten Nutzen, wenn sie netzdienlich betrieben werden (PV-Spitzen kappen, Biogas verschieben, Arbitrage-Erlöse) </a:t>
            </a:r>
          </a:p>
          <a:p>
            <a:r>
              <a:rPr lang="de-DE" b="1" dirty="0"/>
              <a:t>Biogasanlage als Spitzenkraftwerk</a:t>
            </a:r>
            <a:r>
              <a:rPr lang="de-DE" dirty="0"/>
              <a:t> (statt Dauerbetrieb) kann Netzstabilität erhöhen. </a:t>
            </a:r>
          </a:p>
          <a:p>
            <a:r>
              <a:rPr lang="de-DE" b="1" dirty="0"/>
              <a:t>Langzeitspeicher</a:t>
            </a:r>
            <a:r>
              <a:rPr lang="de-DE" dirty="0"/>
              <a:t> haben zusätzliches Potenzial (v. a. bei Abschaltung der Biogasanlage / saisonaler PV-Speicherung)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6C19FD2-B9AA-229C-29A4-537E7FD99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3385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</p:spTree>
    <p:extLst>
      <p:ext uri="{BB962C8B-B14F-4D97-AF65-F5344CB8AC3E}">
        <p14:creationId xmlns:p14="http://schemas.microsoft.com/office/powerpoint/2010/main" val="150097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CD22544-5B80-6ED8-3AB1-C1551E2EB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41" y="4071667"/>
            <a:ext cx="7385855" cy="1919281"/>
          </a:xfrm>
        </p:spPr>
        <p:txBody>
          <a:bodyPr>
            <a:normAutofit/>
          </a:bodyPr>
          <a:lstStyle/>
          <a:p>
            <a:r>
              <a:rPr lang="de-DE" sz="2000" dirty="0"/>
              <a:t>Technische Hochschule Ulm</a:t>
            </a:r>
          </a:p>
          <a:p>
            <a:r>
              <a:rPr lang="de-DE" sz="2000" dirty="0"/>
              <a:t>Smart-Grids-Forschungsgruppe</a:t>
            </a:r>
          </a:p>
          <a:p>
            <a:r>
              <a:rPr lang="de-DE" sz="2000" dirty="0"/>
              <a:t>Catherine Adelmann</a:t>
            </a:r>
          </a:p>
          <a:p>
            <a:r>
              <a:rPr lang="de-D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catherine.adelmann@thu.de</a:t>
            </a:r>
            <a:endParaRPr lang="de-DE" sz="2000" dirty="0"/>
          </a:p>
          <a:p>
            <a:r>
              <a:rPr lang="de-DE" sz="2000" dirty="0"/>
              <a:t>+49 176 976 98 336 </a:t>
            </a:r>
          </a:p>
          <a:p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330733-FCF4-6D9E-FBC6-E9E2815E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3047CF-6D71-7836-0462-9DAFE37F3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Technische Hochschule Ulm | Catherine Adelmann | Juni 2026</a:t>
            </a:r>
          </a:p>
        </p:txBody>
      </p:sp>
    </p:spTree>
    <p:extLst>
      <p:ext uri="{BB962C8B-B14F-4D97-AF65-F5344CB8AC3E}">
        <p14:creationId xmlns:p14="http://schemas.microsoft.com/office/powerpoint/2010/main" val="239193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D4BD93F-A61A-4088-5A31-FD056220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223169C-8C94-EC02-D6F2-19BB9A3A4A0C}"/>
              </a:ext>
            </a:extLst>
          </p:cNvPr>
          <p:cNvSpPr/>
          <p:nvPr/>
        </p:nvSpPr>
        <p:spPr>
          <a:xfrm>
            <a:off x="436880" y="5721795"/>
            <a:ext cx="7127388" cy="497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Dezentrale Langzeitspeicherung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5FA8FC-3E16-6D88-AC01-5D4F337A62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6" r="34665"/>
          <a:stretch>
            <a:fillRect/>
          </a:stretch>
        </p:blipFill>
        <p:spPr>
          <a:xfrm>
            <a:off x="7908759" y="0"/>
            <a:ext cx="4283241" cy="6862010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FC2B306-338F-3BF6-7644-1D78DC9DC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  <p:sp>
        <p:nvSpPr>
          <p:cNvPr id="17" name="Inhaltsplatzhalter 14">
            <a:extLst>
              <a:ext uri="{FF2B5EF4-FFF2-40B4-BE49-F238E27FC236}">
                <a16:creationId xmlns:a16="http://schemas.microsoft.com/office/drawing/2014/main" id="{02EC5653-6090-AB70-BD85-F2E39770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26" y="1143000"/>
            <a:ext cx="7127388" cy="5033962"/>
          </a:xfrm>
        </p:spPr>
        <p:txBody>
          <a:bodyPr>
            <a:normAutofit/>
          </a:bodyPr>
          <a:lstStyle/>
          <a:p>
            <a:r>
              <a:rPr lang="de-DE" sz="1800" dirty="0"/>
              <a:t>Umbau Energiesystem von </a:t>
            </a:r>
            <a:r>
              <a:rPr lang="de-DE" sz="1800" b="1" dirty="0"/>
              <a:t>zentraler Erzeugung </a:t>
            </a:r>
            <a:r>
              <a:rPr lang="de-DE" sz="1800" dirty="0"/>
              <a:t>hin zu </a:t>
            </a:r>
            <a:r>
              <a:rPr lang="de-DE" sz="1800" b="1" dirty="0"/>
              <a:t>dezentraler Erzeugung </a:t>
            </a:r>
            <a:r>
              <a:rPr lang="de-DE" sz="1800" dirty="0"/>
              <a:t>und bi-direktionalen Lastflüssen</a:t>
            </a:r>
          </a:p>
          <a:p>
            <a:endParaRPr lang="de-DE" sz="1800" dirty="0"/>
          </a:p>
          <a:p>
            <a:r>
              <a:rPr lang="de-DE" sz="1800" b="1" dirty="0"/>
              <a:t>Jahreszeitliche Schwankungen </a:t>
            </a:r>
            <a:r>
              <a:rPr lang="de-DE" sz="1800" dirty="0"/>
              <a:t>nehmen übers Jahr zu: </a:t>
            </a:r>
          </a:p>
          <a:p>
            <a:pPr lvl="1"/>
            <a:r>
              <a:rPr lang="de-DE" dirty="0"/>
              <a:t>Sommer deutlich mehr Einspeisung, teilweise kein Anschluss von PV mehr möglich </a:t>
            </a:r>
          </a:p>
          <a:p>
            <a:pPr lvl="1"/>
            <a:r>
              <a:rPr lang="de-DE" dirty="0"/>
              <a:t>Winter deutlich mehr Verbrauch durch Heizung und allgemein mehr Verbrauch durch EVs</a:t>
            </a:r>
          </a:p>
          <a:p>
            <a:endParaRPr lang="de-DE" sz="1800" dirty="0"/>
          </a:p>
          <a:p>
            <a:r>
              <a:rPr lang="de-DE" sz="1800" dirty="0"/>
              <a:t>Bedarf für </a:t>
            </a:r>
            <a:r>
              <a:rPr lang="de-DE" sz="1800" b="1" dirty="0"/>
              <a:t>mehr Flexibilitäten </a:t>
            </a:r>
            <a:r>
              <a:rPr lang="de-DE" sz="1800" dirty="0"/>
              <a:t>im Stromnetz:</a:t>
            </a:r>
          </a:p>
          <a:p>
            <a:pPr lvl="1"/>
            <a:r>
              <a:rPr lang="de-DE" b="1" dirty="0"/>
              <a:t>Kurzzeit </a:t>
            </a:r>
            <a:r>
              <a:rPr lang="de-DE" dirty="0"/>
              <a:t>(Batterie für PV, und Lastspitzen, Tag / Nacht Zyklus)</a:t>
            </a:r>
          </a:p>
          <a:p>
            <a:pPr lvl="1"/>
            <a:r>
              <a:rPr lang="de-DE" b="1" dirty="0"/>
              <a:t>Langzeit</a:t>
            </a:r>
            <a:r>
              <a:rPr lang="de-DE" dirty="0"/>
              <a:t> (Dunkelflaute, Wetterphase, evtl. saisonal) </a:t>
            </a:r>
          </a:p>
          <a:p>
            <a:pPr lvl="1"/>
            <a:endParaRPr lang="de-DE" dirty="0"/>
          </a:p>
          <a:p>
            <a:r>
              <a:rPr lang="de-DE" sz="1800" dirty="0"/>
              <a:t>Erhebliche </a:t>
            </a:r>
            <a:r>
              <a:rPr lang="de-DE" sz="1800" b="1" dirty="0"/>
              <a:t>Ausbaukosten für Stromnetz </a:t>
            </a:r>
            <a:r>
              <a:rPr lang="de-DE" sz="1800" dirty="0"/>
              <a:t>– </a:t>
            </a:r>
            <a:r>
              <a:rPr lang="de-DE" sz="1800" b="1" dirty="0"/>
              <a:t>730 </a:t>
            </a:r>
            <a:r>
              <a:rPr lang="de-DE" sz="1800" b="1" dirty="0" err="1"/>
              <a:t>Mrd</a:t>
            </a:r>
            <a:r>
              <a:rPr lang="de-DE" sz="1800" b="1" dirty="0"/>
              <a:t> </a:t>
            </a:r>
            <a:r>
              <a:rPr lang="de-DE" sz="1800" dirty="0"/>
              <a:t>bis 2045</a:t>
            </a: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BF5C3D-2A0D-04F3-8D01-104BBB87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25" y="1647520"/>
            <a:ext cx="11162313" cy="452944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de-DE" sz="2400" b="1" dirty="0"/>
              <a:t>Wie beeinflussen winterliche Lastspitzen den Ausbaubedarf im Stromnetz? </a:t>
            </a:r>
          </a:p>
          <a:p>
            <a:pPr algn="just">
              <a:lnSpc>
                <a:spcPct val="100000"/>
              </a:lnSpc>
            </a:pPr>
            <a:endParaRPr lang="de-DE" sz="2400" b="1" dirty="0"/>
          </a:p>
          <a:p>
            <a:pPr algn="just">
              <a:lnSpc>
                <a:spcPct val="100000"/>
              </a:lnSpc>
            </a:pPr>
            <a:r>
              <a:rPr lang="de-DE" sz="2400" b="1" dirty="0"/>
              <a:t>In welchem Umfang können dezentrale Speicher den Bedarf an Netzausbau reduzieren?</a:t>
            </a:r>
          </a:p>
          <a:p>
            <a:pPr algn="just">
              <a:lnSpc>
                <a:spcPct val="100000"/>
              </a:lnSpc>
            </a:pPr>
            <a:endParaRPr lang="de-DE" sz="2400" b="1" dirty="0"/>
          </a:p>
          <a:p>
            <a:pPr algn="just">
              <a:lnSpc>
                <a:spcPct val="100000"/>
              </a:lnSpc>
            </a:pPr>
            <a:r>
              <a:rPr lang="de-DE" sz="2400" b="1" dirty="0"/>
              <a:t>Wie könnten und Kurzzeit-Flexibilitäten und Langzeitspeicher kombiniert werden? </a:t>
            </a:r>
          </a:p>
          <a:p>
            <a:pPr algn="just">
              <a:lnSpc>
                <a:spcPct val="100000"/>
              </a:lnSpc>
            </a:pPr>
            <a:endParaRPr lang="de-DE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31D969-DFC6-5BF4-AB42-F9435DFF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Forschungsfragen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8722E4-D84D-7A5B-EDA0-119F59E5D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</p:spTree>
    <p:extLst>
      <p:ext uri="{BB962C8B-B14F-4D97-AF65-F5344CB8AC3E}">
        <p14:creationId xmlns:p14="http://schemas.microsoft.com/office/powerpoint/2010/main" val="85878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F08AE8-1A05-4879-02C4-1BB056442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25" y="1665292"/>
            <a:ext cx="5802419" cy="4511670"/>
          </a:xfrm>
        </p:spPr>
        <p:txBody>
          <a:bodyPr>
            <a:normAutofit/>
          </a:bodyPr>
          <a:lstStyle/>
          <a:p>
            <a:r>
              <a:rPr lang="de-DE" dirty="0"/>
              <a:t>GIS Daten von Stromleitungen und Netzanschlusspunkten, Trafos, Masten und Schränken </a:t>
            </a:r>
          </a:p>
          <a:p>
            <a:r>
              <a:rPr lang="de-DE" dirty="0"/>
              <a:t>PV-Anlagen Standort, Größe und Einspeisemenge </a:t>
            </a:r>
          </a:p>
          <a:p>
            <a:r>
              <a:rPr lang="de-DE" dirty="0"/>
              <a:t>Netzanschlüsse, zugeordnetes SLP und Jahresverbrauch</a:t>
            </a:r>
          </a:p>
          <a:p>
            <a:r>
              <a:rPr lang="de-DE" dirty="0"/>
              <a:t>Lastgangdaten von PV, Biomasse und Wasserkraft 2023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25821166-41D8-D198-950A-4790A33B35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Ausgang Daten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BBF364-04FF-0F12-9024-9F8E1F66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Methodik</a:t>
            </a:r>
          </a:p>
        </p:txBody>
      </p:sp>
      <p:graphicFrame>
        <p:nvGraphicFramePr>
          <p:cNvPr id="5" name="Inhaltsplatzhalter 5">
            <a:extLst>
              <a:ext uri="{FF2B5EF4-FFF2-40B4-BE49-F238E27FC236}">
                <a16:creationId xmlns:a16="http://schemas.microsoft.com/office/drawing/2014/main" id="{71FF6F18-52E2-FCF5-E588-7AD19F298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226099"/>
              </p:ext>
            </p:extLst>
          </p:nvPr>
        </p:nvGraphicFramePr>
        <p:xfrm>
          <a:off x="6498369" y="1371600"/>
          <a:ext cx="4998171" cy="46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E389D15-948C-2FEE-D6E6-7022031B8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  <p:pic>
        <p:nvPicPr>
          <p:cNvPr id="7" name="Picture 4" descr="EHINGER ENERGIE – EBSnet | eEnergy Software GmbH">
            <a:extLst>
              <a:ext uri="{FF2B5EF4-FFF2-40B4-BE49-F238E27FC236}">
                <a16:creationId xmlns:a16="http://schemas.microsoft.com/office/drawing/2014/main" id="{02227FAE-AA40-BB33-22F9-C6A3F334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60" y="4022055"/>
            <a:ext cx="2045010" cy="20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5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D771A-F118-904F-10D1-F5F23D56B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2E00D9-31BD-C41C-8498-55BDD37B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sz="5400"/>
              <a:t>Szenario 2037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D9B9F6-4F45-BF0F-3342-140E0705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e-DE" sz="2200"/>
              <a:t>Status Quo 2023 als Ausgangsszenario </a:t>
            </a:r>
          </a:p>
          <a:p>
            <a:r>
              <a:rPr lang="de-DE" sz="2200"/>
              <a:t>Zubau entsprechend des Netzentwicklungsplan der Netze BW für 2037 </a:t>
            </a:r>
          </a:p>
          <a:p>
            <a:r>
              <a:rPr lang="de-DE" sz="2200"/>
              <a:t>Freiflächen PV Zubau nicht berücksichtigt 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41FCE6B-3B0D-F29B-03A7-7FD4D23EE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spcAft>
                <a:spcPts val="600"/>
              </a:spcAft>
            </a:pPr>
            <a:r>
              <a:rPr lang="de-DE" dirty="0"/>
              <a:t>Technische Hochschule Ulm | Catherine Adelmann| Juni 2026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4C5B0ED-CB62-9988-0AC1-0D18C2AD8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7687"/>
              </p:ext>
            </p:extLst>
          </p:nvPr>
        </p:nvGraphicFramePr>
        <p:xfrm>
          <a:off x="4654296" y="1789708"/>
          <a:ext cx="6903721" cy="3278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246">
                  <a:extLst>
                    <a:ext uri="{9D8B030D-6E8A-4147-A177-3AD203B41FA5}">
                      <a16:colId xmlns:a16="http://schemas.microsoft.com/office/drawing/2014/main" val="219597411"/>
                    </a:ext>
                  </a:extLst>
                </a:gridCol>
                <a:gridCol w="1209389">
                  <a:extLst>
                    <a:ext uri="{9D8B030D-6E8A-4147-A177-3AD203B41FA5}">
                      <a16:colId xmlns:a16="http://schemas.microsoft.com/office/drawing/2014/main" val="1772010032"/>
                    </a:ext>
                  </a:extLst>
                </a:gridCol>
                <a:gridCol w="974498">
                  <a:extLst>
                    <a:ext uri="{9D8B030D-6E8A-4147-A177-3AD203B41FA5}">
                      <a16:colId xmlns:a16="http://schemas.microsoft.com/office/drawing/2014/main" val="667338914"/>
                    </a:ext>
                  </a:extLst>
                </a:gridCol>
                <a:gridCol w="1039959">
                  <a:extLst>
                    <a:ext uri="{9D8B030D-6E8A-4147-A177-3AD203B41FA5}">
                      <a16:colId xmlns:a16="http://schemas.microsoft.com/office/drawing/2014/main" val="3568839405"/>
                    </a:ext>
                  </a:extLst>
                </a:gridCol>
                <a:gridCol w="2002629">
                  <a:extLst>
                    <a:ext uri="{9D8B030D-6E8A-4147-A177-3AD203B41FA5}">
                      <a16:colId xmlns:a16="http://schemas.microsoft.com/office/drawing/2014/main" val="1634933264"/>
                    </a:ext>
                  </a:extLst>
                </a:gridCol>
              </a:tblGrid>
              <a:tr h="847943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accent5"/>
                        </a:solidFill>
                      </a:endParaRP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accent5"/>
                          </a:solidFill>
                        </a:rPr>
                        <a:t>Zubau</a:t>
                      </a:r>
                    </a:p>
                    <a:p>
                      <a:r>
                        <a:rPr lang="de-DE" sz="1600" b="1">
                          <a:solidFill>
                            <a:schemeClr val="accent5"/>
                          </a:solidFill>
                        </a:rPr>
                        <a:t>Einheiten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accent5"/>
                          </a:solidFill>
                        </a:rPr>
                        <a:t>kWh/a</a:t>
                      </a:r>
                    </a:p>
                    <a:p>
                      <a:r>
                        <a:rPr lang="de-DE" sz="1600" b="1">
                          <a:solidFill>
                            <a:schemeClr val="accent5"/>
                          </a:solidFill>
                        </a:rPr>
                        <a:t>pro Einheit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accent5"/>
                          </a:solidFill>
                        </a:rPr>
                        <a:t>kWh/a</a:t>
                      </a:r>
                    </a:p>
                    <a:p>
                      <a:r>
                        <a:rPr lang="de-DE" sz="1600" b="1">
                          <a:solidFill>
                            <a:schemeClr val="accent5"/>
                          </a:solidFill>
                        </a:rPr>
                        <a:t>Gesamt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accent5"/>
                          </a:solidFill>
                        </a:rPr>
                        <a:t>Angenommenes Lastprofil </a:t>
                      </a:r>
                    </a:p>
                  </a:txBody>
                  <a:tcPr marL="82734" marR="82734" marT="41368" marB="41368"/>
                </a:tc>
                <a:extLst>
                  <a:ext uri="{0D108BD9-81ED-4DB2-BD59-A6C34878D82A}">
                    <a16:rowId xmlns:a16="http://schemas.microsoft.com/office/drawing/2014/main" val="642252745"/>
                  </a:ext>
                </a:extLst>
              </a:tr>
              <a:tr h="607661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EV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585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2.460 kWh/a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1.439 MWh/a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Wochentag, Gleichzeitigkeit </a:t>
                      </a:r>
                    </a:p>
                  </a:txBody>
                  <a:tcPr marL="82734" marR="82734" marT="41368" marB="41368"/>
                </a:tc>
                <a:extLst>
                  <a:ext uri="{0D108BD9-81ED-4DB2-BD59-A6C34878D82A}">
                    <a16:rowId xmlns:a16="http://schemas.microsoft.com/office/drawing/2014/main" val="4122809112"/>
                  </a:ext>
                </a:extLst>
              </a:tr>
              <a:tr h="607661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Wärmepumpen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 kern="120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r>
                        <a:rPr lang="de-DE" sz="160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endParaRPr lang="de-DE" sz="1600">
                        <a:solidFill>
                          <a:schemeClr val="accent5"/>
                        </a:solidFill>
                      </a:endParaRP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5.133 kW/a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1.262 MWh/a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Nach Temperaturverlauf </a:t>
                      </a:r>
                    </a:p>
                  </a:txBody>
                  <a:tcPr marL="82734" marR="82734" marT="41368" marB="41368"/>
                </a:tc>
                <a:extLst>
                  <a:ext uri="{0D108BD9-81ED-4DB2-BD59-A6C34878D82A}">
                    <a16:rowId xmlns:a16="http://schemas.microsoft.com/office/drawing/2014/main" val="1475059563"/>
                  </a:ext>
                </a:extLst>
              </a:tr>
              <a:tr h="607661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PV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121 à 12kWp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8.556 kWh/a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1.035 MWh/a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Entsprechend anderen Profilen </a:t>
                      </a:r>
                    </a:p>
                  </a:txBody>
                  <a:tcPr marL="82734" marR="82734" marT="41368" marB="41368"/>
                </a:tc>
                <a:extLst>
                  <a:ext uri="{0D108BD9-81ED-4DB2-BD59-A6C34878D82A}">
                    <a16:rowId xmlns:a16="http://schemas.microsoft.com/office/drawing/2014/main" val="4026127194"/>
                  </a:ext>
                </a:extLst>
              </a:tr>
              <a:tr h="607661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Speicher 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113 à 10kW</a:t>
                      </a: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accent5"/>
                        </a:solidFill>
                      </a:endParaRP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accent5"/>
                        </a:solidFill>
                      </a:endParaRPr>
                    </a:p>
                  </a:txBody>
                  <a:tcPr marL="82734" marR="82734" marT="41368" marB="41368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accent5"/>
                          </a:solidFill>
                        </a:rPr>
                        <a:t>S25 Profil </a:t>
                      </a:r>
                    </a:p>
                  </a:txBody>
                  <a:tcPr marL="82734" marR="82734" marT="41368" marB="41368"/>
                </a:tc>
                <a:extLst>
                  <a:ext uri="{0D108BD9-81ED-4DB2-BD59-A6C34878D82A}">
                    <a16:rowId xmlns:a16="http://schemas.microsoft.com/office/drawing/2014/main" val="416015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04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1FF0A-9964-7286-95DD-A2578351F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7F9FF-1DF6-4467-1271-23BCCFD1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Gegenüberstellung 2023 und 2037 </a:t>
            </a:r>
          </a:p>
        </p:txBody>
      </p:sp>
      <p:pic>
        <p:nvPicPr>
          <p:cNvPr id="3" name="Grafik 2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720AF96E-0914-9388-440D-491225E0DC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51" y="1682633"/>
            <a:ext cx="12148949" cy="432628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61AF6D4-4F47-4B79-F65A-18EE685EA1A1}"/>
              </a:ext>
            </a:extLst>
          </p:cNvPr>
          <p:cNvSpPr txBox="1"/>
          <p:nvPr/>
        </p:nvSpPr>
        <p:spPr>
          <a:xfrm>
            <a:off x="516421" y="1125838"/>
            <a:ext cx="341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/>
              <a:t>Gesamterzeugung und Verbrauch 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305A127-B066-563A-6571-182C0B14F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</p:spTree>
    <p:extLst>
      <p:ext uri="{BB962C8B-B14F-4D97-AF65-F5344CB8AC3E}">
        <p14:creationId xmlns:p14="http://schemas.microsoft.com/office/powerpoint/2010/main" val="322244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4" descr="Ein Bild, das Screenshot, Text, Reihe, Diagramm enthält.&#10;&#10;KI-generierte Inhalte können fehlerhaft sein.">
            <a:extLst>
              <a:ext uri="{FF2B5EF4-FFF2-40B4-BE49-F238E27FC236}">
                <a16:creationId xmlns:a16="http://schemas.microsoft.com/office/drawing/2014/main" id="{0507FC0A-8B76-8FA9-B63E-C995E32FC6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51" y="938375"/>
            <a:ext cx="10088882" cy="53807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AC24D0-7780-188B-95E5-57D77CB7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Szenario 2037: Verbrauch und Einspeisung 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6D69CC7-2BB9-E509-D5B3-75CE326CA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</p:spTree>
    <p:extLst>
      <p:ext uri="{BB962C8B-B14F-4D97-AF65-F5344CB8AC3E}">
        <p14:creationId xmlns:p14="http://schemas.microsoft.com/office/powerpoint/2010/main" val="351557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E9E5DBD7-FE4E-CBC5-6728-BE0359E265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5819" y="312130"/>
            <a:ext cx="12139548" cy="6887760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CBAFFD-07C7-0A60-6D02-B529CB34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59" y="6035327"/>
            <a:ext cx="11162313" cy="40927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4E741B-7FC6-77B6-7AC1-3C10F1CC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Modellierung und Optimierung mit </a:t>
            </a:r>
            <a:r>
              <a:rPr lang="de-DE" dirty="0" err="1"/>
              <a:t>PyPSA</a:t>
            </a:r>
            <a:endParaRPr lang="de-DE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5C58FA-3BCB-F207-5A69-7A53288181AF}"/>
              </a:ext>
            </a:extLst>
          </p:cNvPr>
          <p:cNvSpPr/>
          <p:nvPr/>
        </p:nvSpPr>
        <p:spPr>
          <a:xfrm>
            <a:off x="6999356" y="1514397"/>
            <a:ext cx="360412" cy="3602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BA02868-E1D6-7B53-20FA-083649C4CE11}"/>
              </a:ext>
            </a:extLst>
          </p:cNvPr>
          <p:cNvSpPr txBox="1"/>
          <p:nvPr/>
        </p:nvSpPr>
        <p:spPr>
          <a:xfrm>
            <a:off x="7520505" y="1460110"/>
            <a:ext cx="4151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Biomasse</a:t>
            </a:r>
          </a:p>
          <a:p>
            <a:pPr marL="285750" indent="-285750">
              <a:buFontTx/>
              <a:buChar char="-"/>
            </a:pPr>
            <a:r>
              <a:rPr lang="de-DE" dirty="0"/>
              <a:t>„</a:t>
            </a:r>
            <a:r>
              <a:rPr lang="de-DE" dirty="0" err="1"/>
              <a:t>commitable</a:t>
            </a:r>
            <a:r>
              <a:rPr lang="de-DE" dirty="0"/>
              <a:t>“ -&gt; Leistung fix, Energiemenge fix</a:t>
            </a:r>
          </a:p>
          <a:p>
            <a:pPr marL="285750" indent="-285750">
              <a:buFontTx/>
              <a:buChar char="-"/>
            </a:pPr>
            <a:r>
              <a:rPr lang="de-DE" dirty="0"/>
              <a:t>„</a:t>
            </a:r>
            <a:r>
              <a:rPr lang="de-DE" dirty="0" err="1"/>
              <a:t>extenable</a:t>
            </a:r>
            <a:r>
              <a:rPr lang="de-DE" dirty="0"/>
              <a:t>“ -&gt; Leistung kann angepasst werden</a:t>
            </a:r>
          </a:p>
          <a:p>
            <a:r>
              <a:rPr lang="de-DE" dirty="0"/>
              <a:t>=&gt; Nur einer von beiden aktiv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5AB72E-6321-FE7A-3006-B063E67E056F}"/>
              </a:ext>
            </a:extLst>
          </p:cNvPr>
          <p:cNvSpPr/>
          <p:nvPr/>
        </p:nvSpPr>
        <p:spPr>
          <a:xfrm>
            <a:off x="5954810" y="3619253"/>
            <a:ext cx="360412" cy="3602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A86E778-EF56-9483-CFDB-A9F43984F523}"/>
              </a:ext>
            </a:extLst>
          </p:cNvPr>
          <p:cNvSpPr txBox="1"/>
          <p:nvPr/>
        </p:nvSpPr>
        <p:spPr>
          <a:xfrm>
            <a:off x="7265506" y="3496799"/>
            <a:ext cx="3555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Übergang Mittelspannung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Import </a:t>
            </a:r>
            <a:r>
              <a:rPr lang="de-DE" dirty="0" err="1"/>
              <a:t>max</a:t>
            </a:r>
            <a:r>
              <a:rPr lang="de-DE" dirty="0"/>
              <a:t> 400kW </a:t>
            </a:r>
          </a:p>
          <a:p>
            <a:pPr marL="285750" indent="-285750">
              <a:buFontTx/>
              <a:buChar char="-"/>
            </a:pPr>
            <a:r>
              <a:rPr lang="de-DE" dirty="0"/>
              <a:t>Export </a:t>
            </a:r>
            <a:r>
              <a:rPr lang="de-DE" dirty="0" err="1"/>
              <a:t>max</a:t>
            </a:r>
            <a:r>
              <a:rPr lang="de-DE" dirty="0"/>
              <a:t> 2.9MW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de-DE" dirty="0"/>
              <a:t>Muss aktiv sein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de-DE" dirty="0" err="1"/>
              <a:t>unverwünschter</a:t>
            </a:r>
            <a:r>
              <a:rPr lang="de-DE" dirty="0"/>
              <a:t> Import um Modell lösbar zu halten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28D29BF-FC20-0C2C-5DBB-35EA95E94A8F}"/>
              </a:ext>
            </a:extLst>
          </p:cNvPr>
          <p:cNvSpPr txBox="1"/>
          <p:nvPr/>
        </p:nvSpPr>
        <p:spPr>
          <a:xfrm>
            <a:off x="6167871" y="5403347"/>
            <a:ext cx="238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Abregelung PV-Anlagen</a:t>
            </a:r>
          </a:p>
          <a:p>
            <a:endParaRPr lang="de-DE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42FC73F-3B35-B5C0-45F4-66A97A5B1A1C}"/>
              </a:ext>
            </a:extLst>
          </p:cNvPr>
          <p:cNvSpPr/>
          <p:nvPr/>
        </p:nvSpPr>
        <p:spPr>
          <a:xfrm>
            <a:off x="3051375" y="2897857"/>
            <a:ext cx="360412" cy="3602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206ADF-CA69-18EF-1F4A-09A442EB34E6}"/>
              </a:ext>
            </a:extLst>
          </p:cNvPr>
          <p:cNvSpPr txBox="1"/>
          <p:nvPr/>
        </p:nvSpPr>
        <p:spPr>
          <a:xfrm>
            <a:off x="503441" y="1667608"/>
            <a:ext cx="192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Kurzzeitspeicher</a:t>
            </a:r>
          </a:p>
          <a:p>
            <a:pPr algn="r"/>
            <a:r>
              <a:rPr lang="de-DE" dirty="0"/>
              <a:t>2.290kW; 2h-Speicher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82A7466-402B-0A4C-6DB6-007B061D8F52}"/>
              </a:ext>
            </a:extLst>
          </p:cNvPr>
          <p:cNvSpPr txBox="1"/>
          <p:nvPr/>
        </p:nvSpPr>
        <p:spPr>
          <a:xfrm>
            <a:off x="0" y="2984391"/>
            <a:ext cx="243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Langzeitspeicher</a:t>
            </a:r>
          </a:p>
          <a:p>
            <a:pPr algn="r"/>
            <a:r>
              <a:rPr lang="de-DE" dirty="0"/>
              <a:t>Modelliert mit </a:t>
            </a:r>
            <a:r>
              <a:rPr lang="de-DE" dirty="0" err="1"/>
              <a:t>PyPSA</a:t>
            </a:r>
            <a:r>
              <a:rPr lang="de-DE" dirty="0"/>
              <a:t>::Store und</a:t>
            </a:r>
          </a:p>
          <a:p>
            <a:pPr algn="r"/>
            <a:r>
              <a:rPr lang="de-DE" dirty="0" err="1"/>
              <a:t>PyPSA</a:t>
            </a:r>
            <a:r>
              <a:rPr lang="de-DE" dirty="0"/>
              <a:t>::Link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57D9C8-9F01-FCFE-0370-0EF057C58FE5}"/>
              </a:ext>
            </a:extLst>
          </p:cNvPr>
          <p:cNvSpPr txBox="1"/>
          <p:nvPr/>
        </p:nvSpPr>
        <p:spPr>
          <a:xfrm>
            <a:off x="3159818" y="4716014"/>
            <a:ext cx="192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Haushaltsnahe Flexibilitäten</a:t>
            </a:r>
          </a:p>
          <a:p>
            <a:pPr algn="r"/>
            <a:r>
              <a:rPr lang="de-DE" dirty="0"/>
              <a:t>1.000 kW</a:t>
            </a:r>
          </a:p>
          <a:p>
            <a:pPr algn="r"/>
            <a:r>
              <a:rPr lang="de-DE" dirty="0"/>
              <a:t>1hSpeicher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468A2CD8-B347-123A-1EEF-AF4E2E067671}"/>
              </a:ext>
            </a:extLst>
          </p:cNvPr>
          <p:cNvCxnSpPr>
            <a:cxnSpLocks/>
            <a:stCxn id="22" idx="3"/>
            <a:endCxn id="11" idx="3"/>
          </p:cNvCxnSpPr>
          <p:nvPr/>
        </p:nvCxnSpPr>
        <p:spPr>
          <a:xfrm flipH="1">
            <a:off x="5088518" y="3926718"/>
            <a:ext cx="919073" cy="138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9891D62-3566-4164-2595-EB42C32D50DE}"/>
              </a:ext>
            </a:extLst>
          </p:cNvPr>
          <p:cNvCxnSpPr>
            <a:cxnSpLocks/>
            <a:stCxn id="27" idx="1"/>
            <a:endCxn id="3" idx="3"/>
          </p:cNvCxnSpPr>
          <p:nvPr/>
        </p:nvCxnSpPr>
        <p:spPr>
          <a:xfrm flipH="1" flipV="1">
            <a:off x="2432141" y="2129273"/>
            <a:ext cx="672015" cy="82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6B71245-34F7-9CE8-3B73-5AC7E939820E}"/>
              </a:ext>
            </a:extLst>
          </p:cNvPr>
          <p:cNvCxnSpPr>
            <a:stCxn id="9" idx="3"/>
            <a:endCxn id="27" idx="3"/>
          </p:cNvCxnSpPr>
          <p:nvPr/>
        </p:nvCxnSpPr>
        <p:spPr>
          <a:xfrm flipV="1">
            <a:off x="2432141" y="3205322"/>
            <a:ext cx="672015" cy="379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CC02AF6B-F59B-9255-FA7F-F522212D5C87}"/>
              </a:ext>
            </a:extLst>
          </p:cNvPr>
          <p:cNvCxnSpPr>
            <a:cxnSpLocks/>
            <a:stCxn id="22" idx="3"/>
            <a:endCxn id="26" idx="1"/>
          </p:cNvCxnSpPr>
          <p:nvPr/>
        </p:nvCxnSpPr>
        <p:spPr>
          <a:xfrm>
            <a:off x="6007591" y="3926718"/>
            <a:ext cx="160280" cy="1799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55EDB274-CF18-7A14-9307-CAB6C73BE1EC}"/>
              </a:ext>
            </a:extLst>
          </p:cNvPr>
          <p:cNvSpPr txBox="1"/>
          <p:nvPr/>
        </p:nvSpPr>
        <p:spPr>
          <a:xfrm>
            <a:off x="3468364" y="2342428"/>
            <a:ext cx="1020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Batterie-</a:t>
            </a:r>
          </a:p>
          <a:p>
            <a:r>
              <a:rPr lang="de-DE" b="1" dirty="0"/>
              <a:t>knoten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7C98C6-8F06-4FFC-4BD9-9E54D69C6ECA}"/>
              </a:ext>
            </a:extLst>
          </p:cNvPr>
          <p:cNvSpPr txBox="1"/>
          <p:nvPr/>
        </p:nvSpPr>
        <p:spPr>
          <a:xfrm>
            <a:off x="6430890" y="3057944"/>
            <a:ext cx="858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/>
              <a:t>Slack-</a:t>
            </a:r>
          </a:p>
          <a:p>
            <a:r>
              <a:rPr lang="de-DE" b="1" dirty="0"/>
              <a:t>knoten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C83A69A-D0A5-D8DD-3CC8-2E9BEEEA69EF}"/>
              </a:ext>
            </a:extLst>
          </p:cNvPr>
          <p:cNvSpPr txBox="1"/>
          <p:nvPr/>
        </p:nvSpPr>
        <p:spPr>
          <a:xfrm>
            <a:off x="5151772" y="1487590"/>
            <a:ext cx="17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Biomasseknoten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49D14D-8FC9-2869-BB57-78D46F81F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40" y="6531540"/>
            <a:ext cx="9635733" cy="156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Technische Hochschule Ulm | Catherine Adelmann| Juni 2026</a:t>
            </a:r>
          </a:p>
        </p:txBody>
      </p:sp>
    </p:spTree>
    <p:extLst>
      <p:ext uri="{BB962C8B-B14F-4D97-AF65-F5344CB8AC3E}">
        <p14:creationId xmlns:p14="http://schemas.microsoft.com/office/powerpoint/2010/main" val="218986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6D91E-25AC-02C4-9540-882BAE96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BD98D5-707D-4729-EF60-7DC46F69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Szenarien mit Biogas-Anlage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2042B5-5042-D0D8-B93D-E4E1991D5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Technische Hochschule Ulm | Catherine Adelmann| Juni 2026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DD75363-90C2-8999-58F3-44BDA3BFD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8394"/>
              </p:ext>
            </p:extLst>
          </p:nvPr>
        </p:nvGraphicFramePr>
        <p:xfrm>
          <a:off x="513067" y="1088119"/>
          <a:ext cx="11165866" cy="5081760"/>
        </p:xfrm>
        <a:graphic>
          <a:graphicData uri="http://schemas.openxmlformats.org/drawingml/2006/table">
            <a:tbl>
              <a:tblPr/>
              <a:tblGrid>
                <a:gridCol w="1581698">
                  <a:extLst>
                    <a:ext uri="{9D8B030D-6E8A-4147-A177-3AD203B41FA5}">
                      <a16:colId xmlns:a16="http://schemas.microsoft.com/office/drawing/2014/main" val="2513491993"/>
                    </a:ext>
                  </a:extLst>
                </a:gridCol>
                <a:gridCol w="1581698">
                  <a:extLst>
                    <a:ext uri="{9D8B030D-6E8A-4147-A177-3AD203B41FA5}">
                      <a16:colId xmlns:a16="http://schemas.microsoft.com/office/drawing/2014/main" val="3854824976"/>
                    </a:ext>
                  </a:extLst>
                </a:gridCol>
                <a:gridCol w="1581698">
                  <a:extLst>
                    <a:ext uri="{9D8B030D-6E8A-4147-A177-3AD203B41FA5}">
                      <a16:colId xmlns:a16="http://schemas.microsoft.com/office/drawing/2014/main" val="297792780"/>
                    </a:ext>
                  </a:extLst>
                </a:gridCol>
                <a:gridCol w="1581698">
                  <a:extLst>
                    <a:ext uri="{9D8B030D-6E8A-4147-A177-3AD203B41FA5}">
                      <a16:colId xmlns:a16="http://schemas.microsoft.com/office/drawing/2014/main" val="576893713"/>
                    </a:ext>
                  </a:extLst>
                </a:gridCol>
                <a:gridCol w="1581698">
                  <a:extLst>
                    <a:ext uri="{9D8B030D-6E8A-4147-A177-3AD203B41FA5}">
                      <a16:colId xmlns:a16="http://schemas.microsoft.com/office/drawing/2014/main" val="1813291969"/>
                    </a:ext>
                  </a:extLst>
                </a:gridCol>
                <a:gridCol w="1581698">
                  <a:extLst>
                    <a:ext uri="{9D8B030D-6E8A-4147-A177-3AD203B41FA5}">
                      <a16:colId xmlns:a16="http://schemas.microsoft.com/office/drawing/2014/main" val="3821376073"/>
                    </a:ext>
                  </a:extLst>
                </a:gridCol>
                <a:gridCol w="1675678">
                  <a:extLst>
                    <a:ext uri="{9D8B030D-6E8A-4147-A177-3AD203B41FA5}">
                      <a16:colId xmlns:a16="http://schemas.microsoft.com/office/drawing/2014/main" val="1084090969"/>
                    </a:ext>
                  </a:extLst>
                </a:gridCol>
              </a:tblGrid>
              <a:tr h="542160">
                <a:tc>
                  <a:txBody>
                    <a:bodyPr/>
                    <a:lstStyle/>
                    <a:p>
                      <a:pPr algn="ctr"/>
                      <a:endParaRPr lang="de-DE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 2037*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PV Curtailment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BESS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Biogas Flexibility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Biogas Reduction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Biogas Overbuilding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788002"/>
                  </a:ext>
                </a:extLst>
              </a:tr>
              <a:tr h="542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PV Curtailment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511171"/>
                  </a:ext>
                </a:extLst>
              </a:tr>
              <a:tr h="542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Battery Storage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93952"/>
                  </a:ext>
                </a:extLst>
              </a:tr>
              <a:tr h="542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Biogas 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361430"/>
                  </a:ext>
                </a:extLst>
              </a:tr>
              <a:tr h="542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Power [kw]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1.200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1.200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820046"/>
                  </a:ext>
                </a:extLst>
              </a:tr>
              <a:tr h="542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Energy [kWh]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5.800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2.673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5.800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105588"/>
                  </a:ext>
                </a:extLst>
              </a:tr>
              <a:tr h="542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LDES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065866"/>
                  </a:ext>
                </a:extLst>
              </a:tr>
              <a:tr h="542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Import [kW]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-400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-400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41514"/>
                  </a:ext>
                </a:extLst>
              </a:tr>
              <a:tr h="542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Export [kW]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92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60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THU_2019">
      <a:dk1>
        <a:srgbClr val="003160"/>
      </a:dk1>
      <a:lt1>
        <a:srgbClr val="FFFFFF"/>
      </a:lt1>
      <a:dk2>
        <a:srgbClr val="586067"/>
      </a:dk2>
      <a:lt2>
        <a:srgbClr val="E2E5E8"/>
      </a:lt2>
      <a:accent1>
        <a:srgbClr val="0055A3"/>
      </a:accent1>
      <a:accent2>
        <a:srgbClr val="CA0928"/>
      </a:accent2>
      <a:accent3>
        <a:srgbClr val="C0C5C7"/>
      </a:accent3>
      <a:accent4>
        <a:srgbClr val="B4C6E7"/>
      </a:accent4>
      <a:accent5>
        <a:srgbClr val="000000"/>
      </a:accent5>
      <a:accent6>
        <a:srgbClr val="7F7F7F"/>
      </a:accent6>
      <a:hlink>
        <a:srgbClr val="2F5496"/>
      </a:hlink>
      <a:folHlink>
        <a:srgbClr val="CA0928"/>
      </a:folHlink>
    </a:clrScheme>
    <a:fontScheme name="TH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8a083b-4dd4-48b4-8f57-e2475502b1f4" xsi:nil="true"/>
    <lcf76f155ced4ddcb4097134ff3c332f xmlns="7305d2ed-7132-48aa-b070-7d2744a9e41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0D26C6E4A43446A8679A3500A2773E" ma:contentTypeVersion="16" ma:contentTypeDescription="Ein neues Dokument erstellen." ma:contentTypeScope="" ma:versionID="f53ab8e8d0c765b1c6c0bafcf7753d59">
  <xsd:schema xmlns:xsd="http://www.w3.org/2001/XMLSchema" xmlns:xs="http://www.w3.org/2001/XMLSchema" xmlns:p="http://schemas.microsoft.com/office/2006/metadata/properties" xmlns:ns2="7305d2ed-7132-48aa-b070-7d2744a9e418" xmlns:ns3="6b8a083b-4dd4-48b4-8f57-e2475502b1f4" targetNamespace="http://schemas.microsoft.com/office/2006/metadata/properties" ma:root="true" ma:fieldsID="c802d0e79a4697d6cf7adee57bcb46a6" ns2:_="" ns3:_="">
    <xsd:import namespace="7305d2ed-7132-48aa-b070-7d2744a9e418"/>
    <xsd:import namespace="6b8a083b-4dd4-48b4-8f57-e2475502b1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5d2ed-7132-48aa-b070-7d2744a9e4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9318fc11-868f-4c81-93b0-ff77f9257d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a083b-4dd4-48b4-8f57-e2475502b1f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06f085-e7e8-4a5a-9b47-48334e79b334}" ma:internalName="TaxCatchAll" ma:showField="CatchAllData" ma:web="6b8a083b-4dd4-48b4-8f57-e2475502b1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B2100-C96F-42EC-8566-D474CE3446F4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7305d2ed-7132-48aa-b070-7d2744a9e418"/>
    <ds:schemaRef ds:uri="http://schemas.microsoft.com/office/infopath/2007/PartnerControls"/>
    <ds:schemaRef ds:uri="http://schemas.openxmlformats.org/package/2006/metadata/core-properties"/>
    <ds:schemaRef ds:uri="6b8a083b-4dd4-48b4-8f57-e2475502b1f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C1FFC4A-B99D-404E-B3D7-7FE685817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5d2ed-7132-48aa-b070-7d2744a9e418"/>
    <ds:schemaRef ds:uri="6b8a083b-4dd4-48b4-8f57-e2475502b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7AA261-546D-4E4D-810F-0C02A50C77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1082</Words>
  <Application>Microsoft Macintosh PowerPoint</Application>
  <PresentationFormat>Breitbild</PresentationFormat>
  <Paragraphs>273</Paragraphs>
  <Slides>15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Office</vt:lpstr>
      <vt:lpstr>Intelligente Nutzung von  Kurz- und Langzeitspeichern im Verteilnetz</vt:lpstr>
      <vt:lpstr>Hintergrund</vt:lpstr>
      <vt:lpstr>Forschungsfragen</vt:lpstr>
      <vt:lpstr>Methodik</vt:lpstr>
      <vt:lpstr>Szenario 2037</vt:lpstr>
      <vt:lpstr>Gegenüberstellung 2023 und 2037 </vt:lpstr>
      <vt:lpstr>Szenario 2037: Verbrauch und Einspeisung </vt:lpstr>
      <vt:lpstr>Modellierung und Optimierung mit PyPSA</vt:lpstr>
      <vt:lpstr>Szenarien mit Biogas-Anlage</vt:lpstr>
      <vt:lpstr>Wirtschaftlichkeit der Flexibilisierung der Biogasanlage</vt:lpstr>
      <vt:lpstr>PowerPoint-Präsentation</vt:lpstr>
      <vt:lpstr>Langzeitspeicherung</vt:lpstr>
      <vt:lpstr>Beurteilung Wirtschaftlichkeit Langzeitspeicher</vt:lpstr>
      <vt:lpstr>Fazit  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carinamayer</dc:creator>
  <cp:lastModifiedBy>Adelmann, Catherine</cp:lastModifiedBy>
  <cp:revision>3</cp:revision>
  <cp:lastPrinted>2019-04-24T09:18:20Z</cp:lastPrinted>
  <dcterms:created xsi:type="dcterms:W3CDTF">2019-03-01T09:35:10Z</dcterms:created>
  <dcterms:modified xsi:type="dcterms:W3CDTF">2026-06-18T15:22:59Z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0x010100510D26C6E4A43446A8679A3500A2773E</vt:lpwstr>
  </property>
  <property fmtid="{D5CDD505-2E9C-101B-9397-08002B2CF9AE}" pid="3" name="_dlc_DocIdItemGuid">
    <vt:lpwstr>74a6d8ba-e456-4d9d-a2de-5fbc393f1843</vt:lpwstr>
  </property>
  <property fmtid="{D5CDD505-2E9C-101B-9397-08002B2CF9AE}" pid="4" name="MediaServiceImageTags">
    <vt:lpwstr/>
  </property>
</Properties>
</file>