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2B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011680"/>
            <a:ext cx="6035040" cy="6035040"/>
          </a:xfrm>
          <a:prstGeom prst="ellipse">
            <a:avLst/>
          </a:prstGeom>
          <a:solidFill>
            <a:srgbClr val="123A4D"/>
          </a:solidFill>
          <a:ln/>
        </p:spPr>
      </p:sp>
      <p:sp>
        <p:nvSpPr>
          <p:cNvPr id="3" name="Shape 1"/>
          <p:cNvSpPr/>
          <p:nvPr/>
        </p:nvSpPr>
        <p:spPr>
          <a:xfrm>
            <a:off x="10241280" y="3108960"/>
            <a:ext cx="4389120" cy="4389120"/>
          </a:xfrm>
          <a:prstGeom prst="ellipse">
            <a:avLst/>
          </a:prstGeom>
          <a:solidFill>
            <a:srgbClr val="0E3346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371600"/>
            <a:ext cx="868680" cy="868680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7123" y="1580083"/>
            <a:ext cx="451714" cy="45171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2423160"/>
            <a:ext cx="10058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Synsera</a:t>
            </a:r>
            <a:endParaRPr lang="en-US" sz="6000" dirty="0"/>
          </a:p>
        </p:txBody>
      </p:sp>
      <p:sp>
        <p:nvSpPr>
          <p:cNvPr id="7" name="Text 4"/>
          <p:cNvSpPr/>
          <p:nvPr/>
        </p:nvSpPr>
        <p:spPr>
          <a:xfrm>
            <a:off x="548640" y="361188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900" dirty="0">
                <a:solidFill>
                  <a:srgbClr val="CFE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Energieeffizientes Lastmanagement für Rechenzentren</a:t>
            </a:r>
            <a:endParaRPr lang="en-US" sz="1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900" dirty="0">
                <a:solidFill>
                  <a:srgbClr val="CFE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zur optimierten Abwärmenutzung</a:t>
            </a:r>
            <a:endParaRPr lang="en-US" sz="1900" dirty="0"/>
          </a:p>
        </p:txBody>
      </p:sp>
      <p:sp>
        <p:nvSpPr>
          <p:cNvPr id="8" name="Shape 5"/>
          <p:cNvSpPr/>
          <p:nvPr/>
        </p:nvSpPr>
        <p:spPr>
          <a:xfrm>
            <a:off x="548640" y="4800600"/>
            <a:ext cx="2926080" cy="0"/>
          </a:xfrm>
          <a:prstGeom prst="line">
            <a:avLst/>
          </a:prstGeom>
          <a:noFill/>
          <a:ln w="31750">
            <a:solidFill>
              <a:srgbClr val="E0863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502920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Jochen Klipfel</a:t>
            </a:r>
            <a:endParaRPr lang="en-US" sz="15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AFC9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 Frontier &amp; Innovation · IT Vision Technologie GmbH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548640" y="598932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FA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DBU Fachtagung Speicher und Netze · 16. Juni 2026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11091672" y="598932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v2.0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6698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46669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VORAUSSETZUNG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Was lässt sich überhaupt verschieben?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965960"/>
            <a:ext cx="544068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965960"/>
            <a:ext cx="5440680" cy="109728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7" name="Shape 5"/>
          <p:cNvSpPr/>
          <p:nvPr/>
        </p:nvSpPr>
        <p:spPr>
          <a:xfrm>
            <a:off x="868680" y="2212848"/>
            <a:ext cx="548640" cy="548640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0354" y="2344522"/>
            <a:ext cx="285293" cy="285293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554480" y="2212848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Verschiebbar</a:t>
            </a:r>
            <a:endParaRPr lang="en-US" sz="1900" dirty="0"/>
          </a:p>
        </p:txBody>
      </p:sp>
      <p:sp>
        <p:nvSpPr>
          <p:cNvPr id="10" name="Text 7"/>
          <p:cNvSpPr/>
          <p:nvPr/>
        </p:nvSpPr>
        <p:spPr>
          <a:xfrm>
            <a:off x="914400" y="2926080"/>
            <a:ext cx="47548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Modelltraining</a:t>
            </a:r>
            <a:endParaRPr lang="en-US" sz="135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Backup-Prozesse</a:t>
            </a:r>
            <a:endParaRPr lang="en-US" sz="135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Indexierung großer Datenmengen</a:t>
            </a:r>
            <a:endParaRPr lang="en-US" sz="135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Statistische Analysen</a:t>
            </a:r>
            <a:endParaRPr lang="en-US" sz="135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Optimierungs- &amp; Simulationsrechnungen</a:t>
            </a:r>
            <a:endParaRPr lang="en-US" sz="1350" dirty="0"/>
          </a:p>
        </p:txBody>
      </p:sp>
      <p:sp>
        <p:nvSpPr>
          <p:cNvPr id="11" name="Shape 8"/>
          <p:cNvSpPr/>
          <p:nvPr/>
        </p:nvSpPr>
        <p:spPr>
          <a:xfrm>
            <a:off x="6199632" y="1965960"/>
            <a:ext cx="544068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199632" y="1965960"/>
            <a:ext cx="5440680" cy="109728"/>
          </a:xfrm>
          <a:prstGeom prst="rect">
            <a:avLst/>
          </a:prstGeom>
          <a:solidFill>
            <a:srgbClr val="E0863C"/>
          </a:solidFill>
          <a:ln/>
        </p:spPr>
      </p:sp>
      <p:sp>
        <p:nvSpPr>
          <p:cNvPr id="13" name="Shape 10"/>
          <p:cNvSpPr/>
          <p:nvPr/>
        </p:nvSpPr>
        <p:spPr>
          <a:xfrm>
            <a:off x="6519672" y="2212848"/>
            <a:ext cx="548640" cy="548640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1346" y="2344522"/>
            <a:ext cx="285293" cy="285293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205472" y="2212848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Nicht verschiebbar</a:t>
            </a:r>
            <a:endParaRPr lang="en-US" sz="1900" dirty="0"/>
          </a:p>
        </p:txBody>
      </p:sp>
      <p:sp>
        <p:nvSpPr>
          <p:cNvPr id="16" name="Text 12"/>
          <p:cNvSpPr/>
          <p:nvPr/>
        </p:nvSpPr>
        <p:spPr>
          <a:xfrm>
            <a:off x="6565392" y="2926080"/>
            <a:ext cx="4754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Nutzerinteraktionen – zeitkritisch</a:t>
            </a:r>
            <a:endParaRPr lang="en-US" sz="135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Such- und LLM-Anfragen (~0,3 Wh)</a:t>
            </a:r>
            <a:endParaRPr lang="en-US" sz="1350" dirty="0"/>
          </a:p>
          <a:p>
            <a:pPr marL="203200" indent="-2032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Direkte, latenzgebundene Dienste</a:t>
            </a:r>
            <a:endParaRPr lang="en-US" sz="1350" dirty="0"/>
          </a:p>
        </p:txBody>
      </p:sp>
      <p:sp>
        <p:nvSpPr>
          <p:cNvPr id="17" name="Text 13"/>
          <p:cNvSpPr/>
          <p:nvPr/>
        </p:nvSpPr>
        <p:spPr>
          <a:xfrm>
            <a:off x="548640" y="521208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Ca. 20–30 % der Rechenkapazität sind disponibel </a:t>
            </a:r>
            <a:pPr indent="0" marL="0">
              <a:buNone/>
            </a:pPr>
            <a:r>
              <a:rPr lang="en-US" sz="15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die Rechenlast als steuerbare, thermische Flexibilität.</a:t>
            </a:r>
            <a:endParaRPr lang="en-US" sz="1500" dirty="0"/>
          </a:p>
        </p:txBody>
      </p:sp>
      <p:sp>
        <p:nvSpPr>
          <p:cNvPr id="18" name="Text 14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2553005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2553005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WISSENSCHAFTLICHES NOVUM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Die Forschungslücke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57400"/>
            <a:ext cx="5349240" cy="3108960"/>
          </a:xfrm>
          <a:prstGeom prst="rect">
            <a:avLst/>
          </a:prstGeom>
          <a:solidFill>
            <a:srgbClr val="F2F6F7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68680" y="2377440"/>
            <a:ext cx="548640" cy="548640"/>
          </a:xfrm>
          <a:prstGeom prst="ellipse">
            <a:avLst/>
          </a:prstGeom>
          <a:solidFill>
            <a:srgbClr val="5C7480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0354" y="2509114"/>
            <a:ext cx="285293" cy="285293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54480" y="237744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Heute</a:t>
            </a:r>
            <a:endParaRPr lang="en-US" sz="1900" dirty="0"/>
          </a:p>
        </p:txBody>
      </p:sp>
      <p:sp>
        <p:nvSpPr>
          <p:cNvPr id="9" name="Text 6"/>
          <p:cNvSpPr/>
          <p:nvPr/>
        </p:nvSpPr>
        <p:spPr>
          <a:xfrm>
            <a:off x="914400" y="3108960"/>
            <a:ext cx="4663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Energieverbrauch wird nur als Durchschnitt über Kapazität und Auslastung geschätzt. Es fehlen zeitaufgelöste, prozessspezifische Abwärme- und Energiemodelle.</a:t>
            </a:r>
            <a:endParaRPr lang="en-US" sz="1450" dirty="0"/>
          </a:p>
        </p:txBody>
      </p:sp>
      <p:sp>
        <p:nvSpPr>
          <p:cNvPr id="10" name="Shape 7"/>
          <p:cNvSpPr/>
          <p:nvPr/>
        </p:nvSpPr>
        <p:spPr>
          <a:xfrm>
            <a:off x="6126480" y="2057400"/>
            <a:ext cx="5513832" cy="3108960"/>
          </a:xfrm>
          <a:prstGeom prst="rect">
            <a:avLst/>
          </a:prstGeom>
          <a:solidFill>
            <a:srgbClr val="0E2B3B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446520" y="2377440"/>
            <a:ext cx="548640" cy="548640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8194" y="2509114"/>
            <a:ext cx="285293" cy="285293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132320" y="237744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Synsera</a:t>
            </a:r>
            <a:endParaRPr lang="en-US" sz="1900" dirty="0"/>
          </a:p>
        </p:txBody>
      </p:sp>
      <p:sp>
        <p:nvSpPr>
          <p:cNvPr id="14" name="Text 10"/>
          <p:cNvSpPr/>
          <p:nvPr/>
        </p:nvSpPr>
        <p:spPr>
          <a:xfrm>
            <a:off x="6492240" y="3108960"/>
            <a:ext cx="47548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CFE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Schließt die Lücke: erstmals Abwärme als Funktion der Laufzeit – vorhersagbar je Jobklasse. Grundlage für jedes vorausschauende, wärmegeführte Scheduling.</a:t>
            </a:r>
            <a:endParaRPr lang="en-US" sz="1450" dirty="0"/>
          </a:p>
        </p:txBody>
      </p:sp>
      <p:sp>
        <p:nvSpPr>
          <p:cNvPr id="15" name="Text 11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960474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96047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WIRTSCHAFTLICHKEIT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Vier Szenarien, eine klare Aussage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1005840" y="5166360"/>
            <a:ext cx="6766560" cy="0"/>
          </a:xfrm>
          <a:prstGeom prst="line">
            <a:avLst/>
          </a:prstGeom>
          <a:noFill/>
          <a:ln w="19050">
            <a:solidFill>
              <a:srgbClr val="E7EE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463040" y="2331720"/>
            <a:ext cx="1828800" cy="2834640"/>
          </a:xfrm>
          <a:prstGeom prst="rect">
            <a:avLst/>
          </a:prstGeom>
          <a:solidFill>
            <a:srgbClr val="0E7C86"/>
          </a:solidFill>
          <a:ln/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280160" y="182880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J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88720" y="525780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Luftkühlung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WP + Einspeisung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37560" y="3465576"/>
            <a:ext cx="1828800" cy="1700784"/>
          </a:xfrm>
          <a:prstGeom prst="rect">
            <a:avLst/>
          </a:prstGeom>
          <a:solidFill>
            <a:srgbClr val="2FA4A8"/>
          </a:solidFill>
          <a:ln/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154680" y="2962656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 J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063240" y="525780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Flüssigkühlung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212080" y="4230929"/>
            <a:ext cx="1828800" cy="935431"/>
          </a:xfrm>
          <a:prstGeom prst="rect">
            <a:avLst/>
          </a:prstGeom>
          <a:solidFill>
            <a:srgbClr val="E0863C"/>
          </a:solidFill>
          <a:ln/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29200" y="3728009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086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3,3 J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4937760" y="525780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Lastmanagement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(Synsera)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229600" y="2057400"/>
            <a:ext cx="3383280" cy="3108960"/>
          </a:xfrm>
          <a:prstGeom prst="rect">
            <a:avLst/>
          </a:prstGeom>
          <a:solidFill>
            <a:srgbClr val="0E2B3B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412480" y="2514600"/>
            <a:ext cx="3108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2B2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Faktor ~2</a:t>
            </a:r>
            <a:endParaRPr lang="en-US" sz="3400" dirty="0"/>
          </a:p>
        </p:txBody>
      </p:sp>
      <p:sp>
        <p:nvSpPr>
          <p:cNvPr id="17" name="Text 15"/>
          <p:cNvSpPr/>
          <p:nvPr/>
        </p:nvSpPr>
        <p:spPr>
          <a:xfrm>
            <a:off x="8412480" y="3383280"/>
            <a:ext cx="30175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CFE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kürzere Amortisation gegenüber unoptimiertem Betrieb – und unter die für interne Investitionen kritischen 5 Jahre.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565453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565453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MODELLVORHABEN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Testbed Börfink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4114800" cy="3246120"/>
          </a:xfrm>
          <a:prstGeom prst="rect">
            <a:avLst/>
          </a:prstGeom>
          <a:solidFill>
            <a:srgbClr val="0E2B3B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2331720"/>
            <a:ext cx="640080" cy="640080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8019" y="2485339"/>
            <a:ext cx="332842" cy="33284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310896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Eigenes Rechenzentrum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914400" y="3611880"/>
            <a:ext cx="3429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CFE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Ehemaliger NATO-Bunker – kontrollierbare Randbedingungen. Versuchs-Rack mit Flüssigkühlung und Sensorik (Temperatur, Durchfluss, Junction-Temperatur).</a:t>
            </a:r>
            <a:endParaRPr lang="en-US" sz="1350" dirty="0"/>
          </a:p>
        </p:txBody>
      </p:sp>
      <p:sp>
        <p:nvSpPr>
          <p:cNvPr id="10" name="Shape 7"/>
          <p:cNvSpPr/>
          <p:nvPr/>
        </p:nvSpPr>
        <p:spPr>
          <a:xfrm>
            <a:off x="5029200" y="2148840"/>
            <a:ext cx="411480" cy="411480"/>
          </a:xfrm>
          <a:prstGeom prst="ellipse">
            <a:avLst/>
          </a:prstGeom>
          <a:solidFill>
            <a:srgbClr val="0E7C86"/>
          </a:solidFill>
          <a:ln/>
        </p:spPr>
      </p:sp>
      <p:sp>
        <p:nvSpPr>
          <p:cNvPr id="11" name="Text 8"/>
          <p:cNvSpPr/>
          <p:nvPr/>
        </p:nvSpPr>
        <p:spPr>
          <a:xfrm>
            <a:off x="5029200" y="21488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5623560" y="2148840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Datenerfassung am Versuchs-Rack</a:t>
            </a:r>
            <a:endParaRPr lang="en-US" sz="1500" dirty="0"/>
          </a:p>
        </p:txBody>
      </p:sp>
      <p:sp>
        <p:nvSpPr>
          <p:cNvPr id="13" name="Shape 10"/>
          <p:cNvSpPr/>
          <p:nvPr/>
        </p:nvSpPr>
        <p:spPr>
          <a:xfrm>
            <a:off x="5029200" y="2715768"/>
            <a:ext cx="411480" cy="411480"/>
          </a:xfrm>
          <a:prstGeom prst="ellipse">
            <a:avLst/>
          </a:prstGeom>
          <a:solidFill>
            <a:srgbClr val="0E7C86"/>
          </a:solidFill>
          <a:ln/>
        </p:spPr>
      </p:sp>
      <p:sp>
        <p:nvSpPr>
          <p:cNvPr id="14" name="Text 11"/>
          <p:cNvSpPr/>
          <p:nvPr/>
        </p:nvSpPr>
        <p:spPr>
          <a:xfrm>
            <a:off x="5029200" y="271576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5623560" y="2715768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Einzelprozess-Modelle</a:t>
            </a:r>
            <a:endParaRPr lang="en-US" sz="1500" dirty="0"/>
          </a:p>
        </p:txBody>
      </p:sp>
      <p:sp>
        <p:nvSpPr>
          <p:cNvPr id="16" name="Shape 13"/>
          <p:cNvSpPr/>
          <p:nvPr/>
        </p:nvSpPr>
        <p:spPr>
          <a:xfrm>
            <a:off x="5029200" y="3282696"/>
            <a:ext cx="411480" cy="411480"/>
          </a:xfrm>
          <a:prstGeom prst="ellipse">
            <a:avLst/>
          </a:prstGeom>
          <a:solidFill>
            <a:srgbClr val="E7EEF0"/>
          </a:solidFill>
          <a:ln/>
        </p:spPr>
      </p:sp>
      <p:sp>
        <p:nvSpPr>
          <p:cNvPr id="17" name="Text 14"/>
          <p:cNvSpPr/>
          <p:nvPr/>
        </p:nvSpPr>
        <p:spPr>
          <a:xfrm>
            <a:off x="5029200" y="328269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5623560" y="3282696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Parallelprozess-Modelle</a:t>
            </a:r>
            <a:endParaRPr lang="en-US" sz="1500" dirty="0"/>
          </a:p>
        </p:txBody>
      </p:sp>
      <p:sp>
        <p:nvSpPr>
          <p:cNvPr id="19" name="Shape 16"/>
          <p:cNvSpPr/>
          <p:nvPr/>
        </p:nvSpPr>
        <p:spPr>
          <a:xfrm>
            <a:off x="5029200" y="3849624"/>
            <a:ext cx="411480" cy="411480"/>
          </a:xfrm>
          <a:prstGeom prst="ellipse">
            <a:avLst/>
          </a:prstGeom>
          <a:solidFill>
            <a:srgbClr val="E7EEF0"/>
          </a:solidFill>
          <a:ln/>
        </p:spPr>
      </p:sp>
      <p:sp>
        <p:nvSpPr>
          <p:cNvPr id="20" name="Text 17"/>
          <p:cNvSpPr/>
          <p:nvPr/>
        </p:nvSpPr>
        <p:spPr>
          <a:xfrm>
            <a:off x="5029200" y="384962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5623560" y="3849624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Scheduling-Prototyp</a:t>
            </a:r>
            <a:endParaRPr lang="en-US" sz="1500" dirty="0"/>
          </a:p>
        </p:txBody>
      </p:sp>
      <p:sp>
        <p:nvSpPr>
          <p:cNvPr id="22" name="Shape 19"/>
          <p:cNvSpPr/>
          <p:nvPr/>
        </p:nvSpPr>
        <p:spPr>
          <a:xfrm>
            <a:off x="5029200" y="4416552"/>
            <a:ext cx="411480" cy="411480"/>
          </a:xfrm>
          <a:prstGeom prst="ellipse">
            <a:avLst/>
          </a:prstGeom>
          <a:solidFill>
            <a:srgbClr val="E7EEF0"/>
          </a:solidFill>
          <a:ln/>
        </p:spPr>
      </p:sp>
      <p:sp>
        <p:nvSpPr>
          <p:cNvPr id="23" name="Text 20"/>
          <p:cNvSpPr/>
          <p:nvPr/>
        </p:nvSpPr>
        <p:spPr>
          <a:xfrm>
            <a:off x="5029200" y="44165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5623560" y="4416552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Standort-Simulator</a:t>
            </a:r>
            <a:endParaRPr lang="en-US" sz="1500" dirty="0"/>
          </a:p>
        </p:txBody>
      </p:sp>
      <p:sp>
        <p:nvSpPr>
          <p:cNvPr id="25" name="Text 22"/>
          <p:cNvSpPr/>
          <p:nvPr/>
        </p:nvSpPr>
        <p:spPr>
          <a:xfrm>
            <a:off x="5029200" y="50292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Status: laufend – Mitte 2026 in Datenerhebungs- und Modellierungsphase.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874166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87416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WIRKUNG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Energetisch und ökologisch belastbar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3502152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2011680"/>
            <a:ext cx="3502152" cy="109728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468880"/>
            <a:ext cx="29535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~40 %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3291840"/>
            <a:ext cx="295351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thermischen Leistung zusätzlich nutzbar – kombinierter Effekt beider Hebel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4334256" y="2011680"/>
            <a:ext cx="3502152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334256" y="2011680"/>
            <a:ext cx="3502152" cy="109728"/>
          </a:xfrm>
          <a:prstGeom prst="rect">
            <a:avLst/>
          </a:prstGeom>
          <a:solidFill>
            <a:srgbClr val="E0863C"/>
          </a:solidFill>
          <a:ln/>
        </p:spPr>
      </p:sp>
      <p:sp>
        <p:nvSpPr>
          <p:cNvPr id="11" name="Text 9"/>
          <p:cNvSpPr/>
          <p:nvPr/>
        </p:nvSpPr>
        <p:spPr>
          <a:xfrm>
            <a:off x="4608576" y="2468880"/>
            <a:ext cx="29535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086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~3.780 t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4608576" y="3291840"/>
            <a:ext cx="295351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CO₂-Äquivalente pro Jahr – Börfink im Endausbau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8119872" y="2011680"/>
            <a:ext cx="3502152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119872" y="2011680"/>
            <a:ext cx="3502152" cy="109728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5" name="Text 13"/>
          <p:cNvSpPr/>
          <p:nvPr/>
        </p:nvSpPr>
        <p:spPr>
          <a:xfrm>
            <a:off x="8394192" y="2468880"/>
            <a:ext cx="295351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~120.000 t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8394192" y="3291840"/>
            <a:ext cx="295351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CO₂ pro Jahr – deutschlandweites Potenzial (Größenordnung)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548640" y="4754880"/>
            <a:ext cx="11091672" cy="960120"/>
          </a:xfrm>
          <a:prstGeom prst="rect">
            <a:avLst/>
          </a:prstGeom>
          <a:solidFill>
            <a:srgbClr val="F2F6F7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68680" y="4956048"/>
            <a:ext cx="502920" cy="502920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1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9381" y="5076749"/>
            <a:ext cx="261518" cy="261518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1600200" y="4754880"/>
            <a:ext cx="9784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Hebel skaliert mit dem wachsenden Anteil flüssiggekühlter KI-Rechenzentren – zurück zum Treiber.</a:t>
            </a:r>
            <a:endParaRPr lang="en-US" sz="1450" dirty="0"/>
          </a:p>
        </p:txBody>
      </p:sp>
      <p:sp>
        <p:nvSpPr>
          <p:cNvPr id="21" name="Text 18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E2B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961120" y="-2194560"/>
            <a:ext cx="6035040" cy="6035040"/>
          </a:xfrm>
          <a:prstGeom prst="ellipse">
            <a:avLst/>
          </a:prstGeom>
          <a:solidFill>
            <a:srgbClr val="123A4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457200"/>
            <a:ext cx="2256739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457200"/>
            <a:ext cx="2256739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EINORDNUNG &amp; AUSBLICK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548640" y="1188720"/>
            <a:ext cx="10515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Das Rechenzentrum als steuerbare, wärmegeführte Last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2697480"/>
            <a:ext cx="5440680" cy="2194560"/>
          </a:xfrm>
          <a:prstGeom prst="rect">
            <a:avLst/>
          </a:prstGeom>
          <a:solidFill>
            <a:srgbClr val="123A4D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2697480"/>
            <a:ext cx="5440680" cy="109728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8" name="Shape 6"/>
          <p:cNvSpPr/>
          <p:nvPr/>
        </p:nvSpPr>
        <p:spPr>
          <a:xfrm>
            <a:off x="914400" y="3017520"/>
            <a:ext cx="548640" cy="548640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6074" y="3149194"/>
            <a:ext cx="285293" cy="285293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600200" y="301752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Heute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914400" y="3703320"/>
            <a:ext cx="4754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CFE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macht ein einzelnes RZ zur lokal verteilnetzdienlichen, wärmegeführten Flexibilität – ein Komplement zu Speichern.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6199632" y="2697480"/>
            <a:ext cx="5440680" cy="2194560"/>
          </a:xfrm>
          <a:prstGeom prst="rect">
            <a:avLst/>
          </a:prstGeom>
          <a:solidFill>
            <a:srgbClr val="123A4D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199632" y="2697480"/>
            <a:ext cx="5440680" cy="109728"/>
          </a:xfrm>
          <a:prstGeom prst="rect">
            <a:avLst/>
          </a:prstGeom>
          <a:solidFill>
            <a:srgbClr val="E0863C"/>
          </a:solidFill>
          <a:ln/>
        </p:spPr>
      </p:sp>
      <p:sp>
        <p:nvSpPr>
          <p:cNvPr id="14" name="Shape 11"/>
          <p:cNvSpPr/>
          <p:nvPr/>
        </p:nvSpPr>
        <p:spPr>
          <a:xfrm>
            <a:off x="6565392" y="3017520"/>
            <a:ext cx="548640" cy="548640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7066" y="3149194"/>
            <a:ext cx="285293" cy="285293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7251192" y="301752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Ausblick</a:t>
            </a:r>
            <a:endParaRPr lang="en-US" sz="1800" dirty="0"/>
          </a:p>
        </p:txBody>
      </p:sp>
      <p:sp>
        <p:nvSpPr>
          <p:cNvPr id="17" name="Text 13"/>
          <p:cNvSpPr/>
          <p:nvPr/>
        </p:nvSpPr>
        <p:spPr>
          <a:xfrm>
            <a:off x="6565392" y="3703320"/>
            <a:ext cx="4754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CFE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Erweiterung auf Standortverbünde und prädiktive Bilanzkreisregelung – Rechenleistung, Energie und Wärme koordiniert.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548640" y="52120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2B2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Vielen Dank.</a:t>
            </a:r>
            <a:endParaRPr lang="en-US" sz="2600" dirty="0"/>
          </a:p>
        </p:txBody>
      </p:sp>
      <p:sp>
        <p:nvSpPr>
          <p:cNvPr id="19" name="Text 15"/>
          <p:cNvSpPr/>
          <p:nvPr/>
        </p:nvSpPr>
        <p:spPr>
          <a:xfrm>
            <a:off x="548640" y="58978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FC9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Jochen Klipfel · IT Vision Technologie GmbH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Backup: Warum nicht einfach Wärmespeicher?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772400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Wärmespeicher bleiben sinnvoll</a:t>
            </a:r>
          </a:p>
          <a:p>
            <a:r>
              <a:t>Synsera erhöht direkte Abwärmenutzung</a:t>
            </a:r>
          </a:p>
          <a:p>
            <a:r>
              <a:t>Synsera reduziert Speicherbedarf</a:t>
            </a:r>
          </a:p>
          <a:p>
            <a:r>
              <a:t>Kombination liefert den größten Nutzen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2157984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215798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WELT ÄNDERT SICH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KI-Racks: Dichte ist ein Sprung, keine Skalierung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6858000" cy="493776"/>
          </a:xfrm>
          <a:prstGeom prst="rect">
            <a:avLst/>
          </a:prstGeom>
          <a:solidFill>
            <a:srgbClr val="F2F6F7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2011680"/>
            <a:ext cx="1005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737360" y="2011680"/>
            <a:ext cx="3291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ORv1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0" y="2011680"/>
            <a:ext cx="22860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E2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8–12 kW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578608"/>
            <a:ext cx="6858000" cy="493776"/>
          </a:xfrm>
          <a:prstGeom prst="rect">
            <a:avLst/>
          </a:prstGeom>
          <a:solidFill>
            <a:srgbClr val="F2F6F7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2578608"/>
            <a:ext cx="1005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737360" y="2578608"/>
            <a:ext cx="3291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ORv3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0" y="2578608"/>
            <a:ext cx="22860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E2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18–33 kW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3145536"/>
            <a:ext cx="6858000" cy="493776"/>
          </a:xfrm>
          <a:prstGeom prst="rect">
            <a:avLst/>
          </a:prstGeom>
          <a:solidFill>
            <a:srgbClr val="F2F6F7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3145536"/>
            <a:ext cx="1005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737360" y="3145536"/>
            <a:ext cx="3291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H100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0" y="3145536"/>
            <a:ext cx="22860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E2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40–60 kW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3712464"/>
            <a:ext cx="6858000" cy="493776"/>
          </a:xfrm>
          <a:prstGeom prst="rect">
            <a:avLst/>
          </a:prstGeom>
          <a:solidFill>
            <a:srgbClr val="FBEFE2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3712464"/>
            <a:ext cx="1005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086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737360" y="3712464"/>
            <a:ext cx="3291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GB200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29200" y="3712464"/>
            <a:ext cx="22860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E2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120–140 kW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4279392"/>
            <a:ext cx="6858000" cy="493776"/>
          </a:xfrm>
          <a:prstGeom prst="rect">
            <a:avLst/>
          </a:prstGeom>
          <a:solidFill>
            <a:srgbClr val="FBEFE2"/>
          </a:solidFill>
          <a:ln/>
        </p:spPr>
      </p:sp>
      <p:sp>
        <p:nvSpPr>
          <p:cNvPr id="22" name="Text 20"/>
          <p:cNvSpPr/>
          <p:nvPr/>
        </p:nvSpPr>
        <p:spPr>
          <a:xfrm>
            <a:off x="685800" y="4279392"/>
            <a:ext cx="1005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086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737360" y="4279392"/>
            <a:ext cx="3291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Kyber / Rubin Ultra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0" y="4279392"/>
            <a:ext cx="22860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E2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~600 kW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48640" y="4846320"/>
            <a:ext cx="6858000" cy="493776"/>
          </a:xfrm>
          <a:prstGeom prst="rect">
            <a:avLst/>
          </a:prstGeom>
          <a:solidFill>
            <a:srgbClr val="FBEFE2"/>
          </a:solidFill>
          <a:ln/>
        </p:spPr>
      </p:sp>
      <p:sp>
        <p:nvSpPr>
          <p:cNvPr id="26" name="Text 24"/>
          <p:cNvSpPr/>
          <p:nvPr/>
        </p:nvSpPr>
        <p:spPr>
          <a:xfrm>
            <a:off x="685800" y="4846320"/>
            <a:ext cx="1005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086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2028+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737360" y="4846320"/>
            <a:ext cx="3291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Feynman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029200" y="4846320"/>
            <a:ext cx="22860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E2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Richtung 1 MW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7818120" y="2011680"/>
            <a:ext cx="3822192" cy="3328416"/>
          </a:xfrm>
          <a:prstGeom prst="rect">
            <a:avLst/>
          </a:prstGeom>
          <a:solidFill>
            <a:srgbClr val="0E2B3B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8001000" y="242316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2B2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&gt; 100×</a:t>
            </a:r>
            <a:endParaRPr lang="en-US" sz="4600" dirty="0"/>
          </a:p>
        </p:txBody>
      </p:sp>
      <p:sp>
        <p:nvSpPr>
          <p:cNvPr id="31" name="Text 29"/>
          <p:cNvSpPr/>
          <p:nvPr/>
        </p:nvSpPr>
        <p:spPr>
          <a:xfrm>
            <a:off x="8001000" y="3429000"/>
            <a:ext cx="34747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CFE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Anstieg der Energiedichte je Rack in einem Jahrzehnt – bei Strom und Wärme zugleich.</a:t>
            </a:r>
            <a:endParaRPr lang="en-US" sz="1450" dirty="0"/>
          </a:p>
        </p:txBody>
      </p:sp>
      <p:sp>
        <p:nvSpPr>
          <p:cNvPr id="32" name="Text 30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Backup: Flexibilitätsvergleich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772400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Batterie = Strom speichern</a:t>
            </a:r>
          </a:p>
          <a:p>
            <a:r>
              <a:t>Wärmespeicher = Wärme speichern</a:t>
            </a:r>
          </a:p>
          <a:p>
            <a:r>
              <a:t>Power-to-Heat = Strom zu Wärme</a:t>
            </a:r>
          </a:p>
          <a:p>
            <a:r>
              <a:t>Synsera = Rechenlast verschieben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Backup: Annahmen der 20%-Simulation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772400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Monte-Carlo-Simulation</a:t>
            </a:r>
          </a:p>
          <a:p>
            <a:r>
              <a:t>20–30 % verschiebbare Last</a:t>
            </a:r>
          </a:p>
          <a:p>
            <a:r>
              <a:t>Schwankende Wärmesenke</a:t>
            </a:r>
          </a:p>
          <a:p>
            <a:r>
              <a:t>Validierung im DBU-Projekt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Backup: Herleitung 120.000 t CO₂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772400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Skalierung auf Deutschland</a:t>
            </a:r>
          </a:p>
          <a:p>
            <a:r>
              <a:t>Anteil Flüssigkühlung</a:t>
            </a:r>
          </a:p>
          <a:p>
            <a:r>
              <a:t>Anteil Wärmenutzung</a:t>
            </a:r>
          </a:p>
          <a:p>
            <a:r>
              <a:t>Konservative Modellannahmen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Backup: Temperaturgrenzen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772400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Kühlmittel &gt;60 °C</a:t>
            </a:r>
          </a:p>
          <a:p>
            <a:r>
              <a:t>Hardware bis ca. 80 °C</a:t>
            </a:r>
          </a:p>
          <a:p>
            <a:r>
              <a:t>Kritisch &gt;90 °C</a:t>
            </a:r>
          </a:p>
          <a:p>
            <a:r>
              <a:t>Scheduler berücksichtigt Grenzwerte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FAQ: Warum nicht einfach Wärmespeicher?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914400"/>
            <a:ext cx="804672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Wärmespeicher speichern Wärme, Synsera verschiebt die Wärmeerzeugung.</a:t>
            </a:r>
          </a:p>
          <a:p>
            <a:r>
              <a:t>Synsera erhöht den Anteil direkt nutzbarer Abwärme.</a:t>
            </a:r>
          </a:p>
          <a:p>
            <a:r>
              <a:t>Synsera reduziert die erforderliche Speichergröße.</a:t>
            </a:r>
          </a:p>
          <a:p>
            <a:r>
              <a:t>Beide Technologien ergänzen sich und konkurrieren nicht miteinander.</a:t>
            </a:r>
          </a:p>
          <a:p>
            <a:r>
              <a:t>Kernbotschaft: Mehr nutzbare Wärme bei gleicher Infrastruktur.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FAQ: Wie viel Last ist tatsächlich verschiebbar?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914400"/>
            <a:ext cx="804672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Nicht verschiebbar: Nutzeranfragen, Webservices, Echtzeitdienste.</a:t>
            </a:r>
          </a:p>
          <a:p>
            <a:r>
              <a:t>Verschiebbar: Modelltraining, Backups, Datenanalysen, Simulationen.</a:t>
            </a:r>
          </a:p>
          <a:p>
            <a:r>
              <a:t>Typischerweise sind 20–30 % der Rechenlast disponibel.</a:t>
            </a:r>
          </a:p>
          <a:p>
            <a:r>
              <a:t>Keine Auswirkungen auf den Endanwender.</a:t>
            </a:r>
          </a:p>
          <a:p>
            <a:r>
              <a:t>Kernbotschaft: Thermische Flexibilität ohne Komfortverlust.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FAQ: Unterschied zu Energy-Aware Scheduling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914400"/>
            <a:ext cx="804672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Energy-Aware Scheduling optimiert primär Stromverbrauch und Kosten.</a:t>
            </a:r>
          </a:p>
          <a:p>
            <a:r>
              <a:t>Synsera optimiert zusätzlich die Nutzbarkeit der entstehenden Wärme.</a:t>
            </a:r>
          </a:p>
          <a:p>
            <a:r>
              <a:t>Wärme wird erstmals explizites Optimierungsziel.</a:t>
            </a:r>
          </a:p>
          <a:p>
            <a:r>
              <a:t>Kopplung von Strom-, Wärme- und IT-System.</a:t>
            </a:r>
          </a:p>
          <a:p>
            <a:r>
              <a:t>Kernbotschaft: Vom energieoptimierten zum wärmeoptimierten Betrieb.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FAQ: Warum ist das Forschung?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914400"/>
            <a:ext cx="804672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Heute existieren keine zeitaufgelösten Abwärmemodelle auf Job-Ebene.</a:t>
            </a:r>
          </a:p>
          <a:p>
            <a:r>
              <a:t>Thermische Workload-Profile sind weitgehend unbekannt.</a:t>
            </a:r>
          </a:p>
          <a:p>
            <a:r>
              <a:t>Synsera entwickelt prädiktive thermische Prozessmodelle.</a:t>
            </a:r>
          </a:p>
          <a:p>
            <a:r>
              <a:t>Der Scheduler baut auf diesen Modellen auf.</a:t>
            </a:r>
          </a:p>
          <a:p>
            <a:r>
              <a:t>Kernbotschaft: Die Forschungslücke liegt im thermischen Digital Twin.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FAQ: Hardware-Sicherheit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914400"/>
            <a:ext cx="804672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Ziel ist nicht maximale Temperatur, sondern maximale Wärmenutzung.</a:t>
            </a:r>
          </a:p>
          <a:p>
            <a:r>
              <a:t>Typische CPUs/GPUs arbeiten bis etwa 80 °C zuverlässig.</a:t>
            </a:r>
          </a:p>
          <a:p>
            <a:r>
              <a:t>Kritischer Bereich beginnt oberhalb von ca. 90 °C.</a:t>
            </a:r>
          </a:p>
          <a:p>
            <a:r>
              <a:t>Temperaturgrenzen sind harte Randbedingungen des Schedulers.</a:t>
            </a:r>
          </a:p>
          <a:p>
            <a:r>
              <a:t>Kernbotschaft: Effizienz innerhalb sicherer Betriebsgrenzen.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FAQ: Woher kommen die 20 %?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914400"/>
            <a:ext cx="804672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Basierend auf Monte-Carlo-Simulationen mit schwankender Wärmesenke.</a:t>
            </a:r>
          </a:p>
          <a:p>
            <a:r>
              <a:t>Bereits zufällige Lastverteilungen zeigen ca. 20 % Streuung.</a:t>
            </a:r>
          </a:p>
          <a:p>
            <a:r>
              <a:t>Die 20 % werden als konservative Untergrenze angesetzt.</a:t>
            </a:r>
          </a:p>
          <a:p>
            <a:r>
              <a:t>Experimentelle Validierung erfolgt im DBU-Projekt.</a:t>
            </a:r>
          </a:p>
          <a:p>
            <a:r>
              <a:t>Kernbotschaft: Hypothese mit realistischer Datengrundlage.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367942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36794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HOCHRECHNUNG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120 Racks, dasselbe Rechenzentrum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62763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gleiche Stellfläche – drei Epochen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2148840"/>
            <a:ext cx="3545129" cy="3063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2148840"/>
            <a:ext cx="3545129" cy="566928"/>
          </a:xfrm>
          <a:prstGeom prst="rect">
            <a:avLst/>
          </a:prstGeom>
          <a:solidFill>
            <a:srgbClr val="6E8893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185416"/>
            <a:ext cx="2264969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Gestern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2676449" y="2185416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77240" y="2898648"/>
            <a:ext cx="308792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~1,2 MW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795528" y="3520440"/>
            <a:ext cx="308792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50" kern="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IT-Last (120 Racks)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95528" y="3886200"/>
            <a:ext cx="308792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2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~10 kW / Rack</a:t>
            </a:r>
            <a:endParaRPr lang="en-US" sz="125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Abwärme: ~10 GWh/Jahr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großer Wohnblock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795528" y="4754880"/>
            <a:ext cx="1097280" cy="329184"/>
          </a:xfrm>
          <a:prstGeom prst="roundRect">
            <a:avLst>
              <a:gd name="adj" fmla="val 22222"/>
            </a:avLst>
          </a:prstGeom>
          <a:solidFill>
            <a:srgbClr val="6E8893"/>
          </a:solidFill>
          <a:ln/>
        </p:spPr>
      </p:sp>
      <p:sp>
        <p:nvSpPr>
          <p:cNvPr id="14" name="Text 12"/>
          <p:cNvSpPr/>
          <p:nvPr/>
        </p:nvSpPr>
        <p:spPr>
          <a:xfrm>
            <a:off x="795528" y="4754880"/>
            <a:ext cx="1097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×1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322369" y="2148840"/>
            <a:ext cx="3545129" cy="3063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322369" y="2148840"/>
            <a:ext cx="3545129" cy="566928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7" name="Text 15"/>
          <p:cNvSpPr/>
          <p:nvPr/>
        </p:nvSpPr>
        <p:spPr>
          <a:xfrm>
            <a:off x="4550969" y="2185416"/>
            <a:ext cx="2264969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Heute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450178" y="2185416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GB200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50969" y="2898648"/>
            <a:ext cx="308792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~14 MW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4569257" y="3520440"/>
            <a:ext cx="308792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50" kern="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IT-Last (120 Racks)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69257" y="3886200"/>
            <a:ext cx="308792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2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~120 kW / Rack</a:t>
            </a:r>
            <a:endParaRPr lang="en-US" sz="125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Abwärme: ~125 GWh/Jahr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Quartier (~10.000 Whg.)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4569257" y="4754880"/>
            <a:ext cx="1097280" cy="329184"/>
          </a:xfrm>
          <a:prstGeom prst="roundRect">
            <a:avLst>
              <a:gd name="adj" fmla="val 22222"/>
            </a:avLst>
          </a:prstGeom>
          <a:solidFill>
            <a:srgbClr val="0E7C86"/>
          </a:solidFill>
          <a:ln/>
        </p:spPr>
      </p:sp>
      <p:sp>
        <p:nvSpPr>
          <p:cNvPr id="23" name="Text 21"/>
          <p:cNvSpPr/>
          <p:nvPr/>
        </p:nvSpPr>
        <p:spPr>
          <a:xfrm>
            <a:off x="4569257" y="4754880"/>
            <a:ext cx="1097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×12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8096098" y="2148840"/>
            <a:ext cx="3545129" cy="3063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8096098" y="2148840"/>
            <a:ext cx="3545129" cy="566928"/>
          </a:xfrm>
          <a:prstGeom prst="rect">
            <a:avLst/>
          </a:prstGeom>
          <a:solidFill>
            <a:srgbClr val="E0863C"/>
          </a:solidFill>
          <a:ln/>
        </p:spPr>
      </p:sp>
      <p:sp>
        <p:nvSpPr>
          <p:cNvPr id="26" name="Text 24"/>
          <p:cNvSpPr/>
          <p:nvPr/>
        </p:nvSpPr>
        <p:spPr>
          <a:xfrm>
            <a:off x="8324698" y="2185416"/>
            <a:ext cx="2264969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Morgen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0223906" y="2185416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Kyber → Feynman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324698" y="2898648"/>
            <a:ext cx="308792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086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72–120 MW</a:t>
            </a:r>
            <a:endParaRPr lang="en-US" sz="3000" dirty="0"/>
          </a:p>
        </p:txBody>
      </p:sp>
      <p:sp>
        <p:nvSpPr>
          <p:cNvPr id="29" name="Text 27"/>
          <p:cNvSpPr/>
          <p:nvPr/>
        </p:nvSpPr>
        <p:spPr>
          <a:xfrm>
            <a:off x="8342986" y="3520440"/>
            <a:ext cx="308792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50" kern="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IT-Last (120 Racks)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8342986" y="3886200"/>
            <a:ext cx="3087929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2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600 kW–1 MW / Rack</a:t>
            </a:r>
            <a:endParaRPr lang="en-US" sz="125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Abwärme: ~630–1.050 GWh/Jahr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Kleinstadt / Industrie</a:t>
            </a:r>
            <a:endParaRPr lang="en-US" sz="1250" dirty="0"/>
          </a:p>
        </p:txBody>
      </p:sp>
      <p:sp>
        <p:nvSpPr>
          <p:cNvPr id="31" name="Shape 29"/>
          <p:cNvSpPr/>
          <p:nvPr/>
        </p:nvSpPr>
        <p:spPr>
          <a:xfrm>
            <a:off x="8342986" y="4754880"/>
            <a:ext cx="1097280" cy="329184"/>
          </a:xfrm>
          <a:prstGeom prst="roundRect">
            <a:avLst>
              <a:gd name="adj" fmla="val 22222"/>
            </a:avLst>
          </a:prstGeom>
          <a:solidFill>
            <a:srgbClr val="E0863C"/>
          </a:solidFill>
          <a:ln/>
        </p:spPr>
      </p:sp>
      <p:sp>
        <p:nvSpPr>
          <p:cNvPr id="32" name="Text 30"/>
          <p:cNvSpPr/>
          <p:nvPr/>
        </p:nvSpPr>
        <p:spPr>
          <a:xfrm>
            <a:off x="8342986" y="4754880"/>
            <a:ext cx="1097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bis ×100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548640" y="5376672"/>
            <a:ext cx="11091672" cy="749808"/>
          </a:xfrm>
          <a:prstGeom prst="rect">
            <a:avLst/>
          </a:prstGeom>
          <a:solidFill>
            <a:srgbClr val="0E2B3B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868680" y="5541264"/>
            <a:ext cx="420624" cy="420624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3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9630" y="5642214"/>
            <a:ext cx="218724" cy="218724"/>
          </a:xfrm>
          <a:prstGeom prst="rect">
            <a:avLst/>
          </a:prstGeom>
        </p:spPr>
      </p:pic>
      <p:sp>
        <p:nvSpPr>
          <p:cNvPr id="36" name="Text 33"/>
          <p:cNvSpPr/>
          <p:nvPr/>
        </p:nvSpPr>
        <p:spPr>
          <a:xfrm>
            <a:off x="1508760" y="5376672"/>
            <a:ext cx="99669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 dem unauffälligen Stromkunden wird ein Wärmeerzeuger in Kraftwerksgröße </a:t>
            </a:r>
            <a:pPr indent="0" marL="0">
              <a:buNone/>
            </a:pPr>
            <a:r>
              <a:rPr lang="en-US" sz="1450" dirty="0">
                <a:solidFill>
                  <a:srgbClr val="F2B2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ohne einen Quadratmeter mehr Fläche.</a:t>
            </a:r>
            <a:endParaRPr lang="en-US" sz="1450" dirty="0"/>
          </a:p>
        </p:txBody>
      </p:sp>
      <p:sp>
        <p:nvSpPr>
          <p:cNvPr id="37" name="Text 34"/>
          <p:cNvSpPr/>
          <p:nvPr/>
        </p:nvSpPr>
        <p:spPr>
          <a:xfrm>
            <a:off x="548640" y="6181344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Abwärme-/Wohnungswerte bei Volllast; harter Anker ist die IT-Last (MW).</a:t>
            </a:r>
            <a:endParaRPr lang="en-US" sz="950" dirty="0"/>
          </a:p>
        </p:txBody>
      </p:sp>
      <p:sp>
        <p:nvSpPr>
          <p:cNvPr id="38" name="Text 35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39" name="Text 36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FAQ: Woher kommen die 120.000 t CO₂?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914400"/>
            <a:ext cx="804672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Skalierung auf den Ausbau deutscher Rechenzentrumskapazitäten.</a:t>
            </a:r>
          </a:p>
          <a:p>
            <a:r>
              <a:t>Berücksichtigung von Flüssigkühlung und Wärmenutzung.</a:t>
            </a:r>
          </a:p>
          <a:p>
            <a:r>
              <a:t>Konservative Annahmen zu Marktanteilen und Nutzungsgrad.</a:t>
            </a:r>
          </a:p>
          <a:p>
            <a:r>
              <a:t>Beschreibt ein langfristiges Potenzial, keine Marktprognose.</a:t>
            </a:r>
          </a:p>
          <a:p>
            <a:r>
              <a:t>Kernbotschaft: Größenordnung des volkswirtschaftlichen Nutzens.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7772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FAQ: Warum passt Synsera zu Speicher und Netze?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914400"/>
            <a:ext cx="804672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Batterien speichern Strom.</a:t>
            </a:r>
          </a:p>
          <a:p>
            <a:r>
              <a:t>Wärmespeicher speichern Wärme.</a:t>
            </a:r>
          </a:p>
          <a:p>
            <a:r>
              <a:t>Synsera flexibilisiert Rechenlasten.</a:t>
            </a:r>
          </a:p>
          <a:p>
            <a:r>
              <a:t>Neue netzdienliche Flexibilitätsoption für die Energiewende.</a:t>
            </a:r>
          </a:p>
          <a:p>
            <a:r>
              <a:t>Kernbotschaft: Rechenzentren werden aktive Teilnehmer des Energiesystems.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FAQ: Warum nicht einfach die Wärmepumpe größer machen?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914400"/>
            <a:ext cx="804672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Klassischer Ansatz: größere Wärmepumpe und höherer Stromverbrauch.</a:t>
            </a:r>
          </a:p>
          <a:p>
            <a:r>
              <a:t>Synsera erhöht die nutzbare Quellentemperatur durch Laststeuerung.</a:t>
            </a:r>
          </a:p>
          <a:p>
            <a:r>
              <a:t>Dadurch sinkt die erforderliche Verdichterarbeit.</a:t>
            </a:r>
          </a:p>
          <a:p>
            <a:r>
              <a:t>Höhere Temperaturen verbessern die Wirtschaftlichkeit der Wärmenutzung.</a:t>
            </a:r>
          </a:p>
          <a:p>
            <a:r>
              <a:t>Kernbotschaft: Weniger Wärmepumpenarbeit statt nur größere Wärmepumpen.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FAQ: Ist Synsera netzdienlich?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914400"/>
            <a:ext cx="804672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Lasten können zeitlich verschoben werden.</a:t>
            </a:r>
          </a:p>
          <a:p>
            <a:r>
              <a:t>Leistungsspitzen lassen sich reduzieren.</a:t>
            </a:r>
          </a:p>
          <a:p>
            <a:r>
              <a:t>Wärmebedarf und Strombedarf werden gemeinsam betrachtet.</a:t>
            </a:r>
          </a:p>
          <a:p>
            <a:r>
              <a:t>Perspektivisch sind Strompreis- und Netzsignale integrierbar.</a:t>
            </a:r>
          </a:p>
          <a:p>
            <a:r>
              <a:t>Kernbotschaft: Rechenzentren werden zu steuerbaren Flexibilitätsressourcen.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170432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704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KONSEQUENZ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Darum braucht es andere Lösungen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544068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2011680"/>
            <a:ext cx="5440680" cy="109728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7" name="Shape 5"/>
          <p:cNvSpPr/>
          <p:nvPr/>
        </p:nvSpPr>
        <p:spPr>
          <a:xfrm>
            <a:off x="914400" y="2331720"/>
            <a:ext cx="777240" cy="777240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938" y="2518258"/>
            <a:ext cx="404165" cy="404165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920240" y="2395728"/>
            <a:ext cx="3794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Software statt Beton</a:t>
            </a:r>
            <a:endParaRPr lang="en-US" sz="1900" dirty="0"/>
          </a:p>
        </p:txBody>
      </p:sp>
      <p:sp>
        <p:nvSpPr>
          <p:cNvPr id="10" name="Text 7"/>
          <p:cNvSpPr/>
          <p:nvPr/>
        </p:nvSpPr>
        <p:spPr>
          <a:xfrm>
            <a:off x="914400" y="3337560"/>
            <a:ext cx="4709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physische Hülle kannst du nicht alle zwei Jahre neu bauen – die Dichte verfünffacht sich trotzdem. Was mitwachsen kann, ist die Betriebsstrategie.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6199632" y="2011680"/>
            <a:ext cx="544068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199632" y="2011680"/>
            <a:ext cx="5440680" cy="109728"/>
          </a:xfrm>
          <a:prstGeom prst="rect">
            <a:avLst/>
          </a:prstGeom>
          <a:solidFill>
            <a:srgbClr val="E0863C"/>
          </a:solidFill>
          <a:ln/>
        </p:spPr>
      </p:sp>
      <p:sp>
        <p:nvSpPr>
          <p:cNvPr id="13" name="Shape 10"/>
          <p:cNvSpPr/>
          <p:nvPr/>
        </p:nvSpPr>
        <p:spPr>
          <a:xfrm>
            <a:off x="6565392" y="2331720"/>
            <a:ext cx="777240" cy="777240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1930" y="2518258"/>
            <a:ext cx="404165" cy="404165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571232" y="2395728"/>
            <a:ext cx="3794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Pflicht ab 1. Juli 2026</a:t>
            </a:r>
            <a:endParaRPr lang="en-US" sz="1900" dirty="0"/>
          </a:p>
        </p:txBody>
      </p:sp>
      <p:sp>
        <p:nvSpPr>
          <p:cNvPr id="16" name="Text 12"/>
          <p:cNvSpPr/>
          <p:nvPr/>
        </p:nvSpPr>
        <p:spPr>
          <a:xfrm>
            <a:off x="6565392" y="3337560"/>
            <a:ext cx="4709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EnEfG macht die Abwärmenutzung verbindlich. Die Auslegungsfrage verschiebt sich vom Wegkühlen zur Wärmeintegration.</a:t>
            </a:r>
            <a:endParaRPr lang="en-US" sz="1400" dirty="0"/>
          </a:p>
        </p:txBody>
      </p:sp>
      <p:sp>
        <p:nvSpPr>
          <p:cNvPr id="17" name="Shape 13"/>
          <p:cNvSpPr/>
          <p:nvPr/>
        </p:nvSpPr>
        <p:spPr>
          <a:xfrm>
            <a:off x="548640" y="4983480"/>
            <a:ext cx="11091672" cy="960120"/>
          </a:xfrm>
          <a:prstGeom prst="rect">
            <a:avLst/>
          </a:prstGeom>
          <a:solidFill>
            <a:srgbClr val="0E2B3B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868680" y="5184648"/>
            <a:ext cx="502920" cy="502920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81" y="5305349"/>
            <a:ext cx="261518" cy="261518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600200" y="4983480"/>
            <a:ext cx="9784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CFE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dichter und heißer die Racks, desto wertvoller wird wärmegeführtes Lastmanagement. </a:t>
            </a:r>
            <a:pPr indent="0" marL="0">
              <a:buNone/>
            </a:pPr>
            <a:r>
              <a:rPr lang="en-US" sz="1550" b="1" dirty="0">
                <a:solidFill>
                  <a:srgbClr val="F2B2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ist Synsera.</a:t>
            </a:r>
            <a:endParaRPr lang="en-US" sz="1550" dirty="0"/>
          </a:p>
        </p:txBody>
      </p:sp>
      <p:sp>
        <p:nvSpPr>
          <p:cNvPr id="21" name="Text 16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22" name="Text 17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269187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269187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PROBLEM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Abwärme und Wärmebedarf passen nicht zusammen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965960"/>
            <a:ext cx="3502152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68680" y="2286000"/>
            <a:ext cx="777240" cy="777240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5218" y="2472538"/>
            <a:ext cx="404165" cy="404165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41248" y="3200400"/>
            <a:ext cx="2953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Zeitlich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841248" y="3703320"/>
            <a:ext cx="29352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Abwärme fällt konstant an – der Wärmebedarf schwankt tages- und jahreszeitlich.</a:t>
            </a:r>
            <a:endParaRPr lang="en-US" sz="1350" dirty="0"/>
          </a:p>
        </p:txBody>
      </p:sp>
      <p:sp>
        <p:nvSpPr>
          <p:cNvPr id="10" name="Shape 7"/>
          <p:cNvSpPr/>
          <p:nvPr/>
        </p:nvSpPr>
        <p:spPr>
          <a:xfrm>
            <a:off x="4334256" y="1965960"/>
            <a:ext cx="3502152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654296" y="2286000"/>
            <a:ext cx="777240" cy="777240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0834" y="2472538"/>
            <a:ext cx="404165" cy="404165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626864" y="3200400"/>
            <a:ext cx="2953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Örtlich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4626864" y="3703320"/>
            <a:ext cx="29352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Lastverteilung zielt auf Gleichverteilung, nicht auf Nähe zur Wärmesenke.</a:t>
            </a:r>
            <a:endParaRPr lang="en-US" sz="1350" dirty="0"/>
          </a:p>
        </p:txBody>
      </p:sp>
      <p:sp>
        <p:nvSpPr>
          <p:cNvPr id="15" name="Shape 11"/>
          <p:cNvSpPr/>
          <p:nvPr/>
        </p:nvSpPr>
        <p:spPr>
          <a:xfrm>
            <a:off x="8119872" y="1965960"/>
            <a:ext cx="3502152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439912" y="2286000"/>
            <a:ext cx="777240" cy="777240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6450" y="2472538"/>
            <a:ext cx="404165" cy="404165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412480" y="3200400"/>
            <a:ext cx="2953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Thermisch</a:t>
            </a:r>
            <a:endParaRPr lang="en-US" sz="2000" dirty="0"/>
          </a:p>
        </p:txBody>
      </p:sp>
      <p:sp>
        <p:nvSpPr>
          <p:cNvPr id="19" name="Text 14"/>
          <p:cNvSpPr/>
          <p:nvPr/>
        </p:nvSpPr>
        <p:spPr>
          <a:xfrm>
            <a:off x="8412480" y="3703320"/>
            <a:ext cx="29352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Konventionell wird auf zu niedrige Temperaturen geregelt.</a:t>
            </a:r>
            <a:endParaRPr lang="en-US" sz="1350" dirty="0"/>
          </a:p>
        </p:txBody>
      </p:sp>
      <p:sp>
        <p:nvSpPr>
          <p:cNvPr id="20" name="Text 15"/>
          <p:cNvSpPr/>
          <p:nvPr/>
        </p:nvSpPr>
        <p:spPr>
          <a:xfrm>
            <a:off x="548640" y="489204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heutige Paradigma der Gleichverteilung </a:t>
            </a:r>
            <a:pPr indent="0" marL="0">
              <a:buNone/>
            </a:pPr>
            <a:r>
              <a:rPr lang="en-US" sz="150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 der Grund, warum Abwärme verpufft.</a:t>
            </a:r>
            <a:endParaRPr lang="en-US" sz="1500" dirty="0"/>
          </a:p>
        </p:txBody>
      </p:sp>
      <p:sp>
        <p:nvSpPr>
          <p:cNvPr id="21" name="Text 16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22" name="Text 17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466698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46669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LÖSUNGSANSATZ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Die Idee Synsera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783080"/>
            <a:ext cx="11064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Statt Gleichverteilung: Scheduling verschiebbarer Jobs, das Abwärmenutzungsgrad und Einspeisekosten explizit mitoptimiert.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48640" y="2514600"/>
            <a:ext cx="544068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2514600"/>
            <a:ext cx="5440680" cy="109728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8" name="Shape 6"/>
          <p:cNvSpPr/>
          <p:nvPr/>
        </p:nvSpPr>
        <p:spPr>
          <a:xfrm>
            <a:off x="914400" y="2834640"/>
            <a:ext cx="868680" cy="868680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22883" y="3043123"/>
            <a:ext cx="451714" cy="45171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2011680" y="288036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HEBEL 1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2011680" y="3200400"/>
            <a:ext cx="3703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Wann wird gerechnet?</a:t>
            </a:r>
            <a:endParaRPr lang="en-US" sz="2100" dirty="0"/>
          </a:p>
        </p:txBody>
      </p:sp>
      <p:sp>
        <p:nvSpPr>
          <p:cNvPr id="12" name="Text 9"/>
          <p:cNvSpPr/>
          <p:nvPr/>
        </p:nvSpPr>
        <p:spPr>
          <a:xfrm>
            <a:off x="914400" y="4160520"/>
            <a:ext cx="4709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Zeitliche Lastverschiebung – energieintensive Jobs laufen bei hohem Wärmebedarf.</a:t>
            </a:r>
            <a:endParaRPr lang="en-US" sz="1450" dirty="0"/>
          </a:p>
        </p:txBody>
      </p:sp>
      <p:sp>
        <p:nvSpPr>
          <p:cNvPr id="13" name="Shape 10"/>
          <p:cNvSpPr/>
          <p:nvPr/>
        </p:nvSpPr>
        <p:spPr>
          <a:xfrm>
            <a:off x="6199632" y="2514600"/>
            <a:ext cx="544068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6199632" y="2514600"/>
            <a:ext cx="5440680" cy="109728"/>
          </a:xfrm>
          <a:prstGeom prst="rect">
            <a:avLst/>
          </a:prstGeom>
          <a:solidFill>
            <a:srgbClr val="E0863C"/>
          </a:solidFill>
          <a:ln/>
        </p:spPr>
      </p:sp>
      <p:sp>
        <p:nvSpPr>
          <p:cNvPr id="15" name="Shape 12"/>
          <p:cNvSpPr/>
          <p:nvPr/>
        </p:nvSpPr>
        <p:spPr>
          <a:xfrm>
            <a:off x="6565392" y="2834640"/>
            <a:ext cx="868680" cy="868680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875" y="3043123"/>
            <a:ext cx="451714" cy="451714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7662672" y="288036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E086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HEBEL 2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7662672" y="3200400"/>
            <a:ext cx="3703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 im Rack wird gerechnet?</a:t>
            </a:r>
            <a:endParaRPr lang="en-US" sz="2100" dirty="0"/>
          </a:p>
        </p:txBody>
      </p:sp>
      <p:sp>
        <p:nvSpPr>
          <p:cNvPr id="19" name="Text 15"/>
          <p:cNvSpPr/>
          <p:nvPr/>
        </p:nvSpPr>
        <p:spPr>
          <a:xfrm>
            <a:off x="6565392" y="4160520"/>
            <a:ext cx="4709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Konzentration auf Rackebene – hebt die Austrittstemperatur der Kühlung an.</a:t>
            </a:r>
            <a:endParaRPr lang="en-US" sz="1450" dirty="0"/>
          </a:p>
        </p:txBody>
      </p:sp>
      <p:sp>
        <p:nvSpPr>
          <p:cNvPr id="20" name="Text 16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874166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87416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HEBEL 1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Zeitliche Lastverschiebung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4206240" cy="3291840"/>
          </a:xfrm>
          <a:prstGeom prst="rect">
            <a:avLst/>
          </a:prstGeom>
          <a:solidFill>
            <a:srgbClr val="0E2B3B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60120" y="2377440"/>
            <a:ext cx="640080" cy="640080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3739" y="2531059"/>
            <a:ext cx="332842" cy="33284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315468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2B2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~20 %</a:t>
            </a:r>
            <a:endParaRPr lang="en-US" sz="5400" dirty="0"/>
          </a:p>
        </p:txBody>
      </p:sp>
      <p:sp>
        <p:nvSpPr>
          <p:cNvPr id="9" name="Text 6"/>
          <p:cNvSpPr/>
          <p:nvPr/>
        </p:nvSpPr>
        <p:spPr>
          <a:xfrm>
            <a:off x="960120" y="4069080"/>
            <a:ext cx="3383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CFE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mehr unmittelbar nutzbare Abwärme – allein durch optimiertes Scheduling.</a:t>
            </a:r>
            <a:endParaRPr lang="en-US" sz="1450" dirty="0"/>
          </a:p>
        </p:txBody>
      </p:sp>
      <p:sp>
        <p:nvSpPr>
          <p:cNvPr id="10" name="Text 7"/>
          <p:cNvSpPr/>
          <p:nvPr/>
        </p:nvSpPr>
        <p:spPr>
          <a:xfrm>
            <a:off x="5074920" y="2240280"/>
            <a:ext cx="64008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lnSpc>
                <a:spcPct val="110000"/>
              </a:lnSpc>
              <a:spcAft>
                <a:spcPts val="1400"/>
              </a:spcAft>
              <a:buSzPct val="100000"/>
              <a:buChar char="•"/>
            </a:pPr>
            <a:r>
              <a:rPr lang="en-US" sz="15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Verschiebbare Jobs in Zeiten hoher Wärmenachfrage bündeln.</a:t>
            </a:r>
            <a:endParaRPr lang="en-US" sz="1550" dirty="0"/>
          </a:p>
          <a:p>
            <a:pPr marL="228600" indent="-228600">
              <a:lnSpc>
                <a:spcPct val="110000"/>
              </a:lnSpc>
              <a:spcAft>
                <a:spcPts val="1400"/>
              </a:spcAft>
              <a:buSzPct val="100000"/>
              <a:buChar char="•"/>
            </a:pPr>
            <a:r>
              <a:rPr lang="en-US" sz="15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Monte-Carlo-Simulation: schon stochastische Streuung des Nutzungsgrads zeigt das Potenzial.</a:t>
            </a:r>
            <a:endParaRPr lang="en-US" sz="1550" dirty="0"/>
          </a:p>
          <a:p>
            <a:pPr marL="228600" indent="-228600">
              <a:lnSpc>
                <a:spcPct val="110000"/>
              </a:lnSpc>
              <a:spcAft>
                <a:spcPts val="1400"/>
              </a:spcAft>
              <a:buSzPct val="100000"/>
              <a:buChar char="•"/>
            </a:pPr>
            <a:r>
              <a:rPr lang="en-US" sz="15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Konservativ als Untergrenze – gezielte Verschiebung wirkt stärker.</a:t>
            </a:r>
            <a:endParaRPr lang="en-US" sz="1550" dirty="0"/>
          </a:p>
        </p:txBody>
      </p:sp>
      <p:sp>
        <p:nvSpPr>
          <p:cNvPr id="11" name="Text 8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874166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87416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HEBEL 2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Konzentration auf Rackebene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4206240" cy="3291840"/>
          </a:xfrm>
          <a:prstGeom prst="rect">
            <a:avLst/>
          </a:prstGeom>
          <a:solidFill>
            <a:srgbClr val="0E2B3B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60120" y="2377440"/>
            <a:ext cx="640080" cy="640080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3739" y="2531059"/>
            <a:ext cx="332842" cy="33284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3154680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7FB7B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COP 7 </a:t>
            </a:r>
            <a:pPr indent="0" marL="0">
              <a:buNone/>
            </a:pPr>
            <a:r>
              <a:rPr lang="en-US" sz="4600" b="1" dirty="0">
                <a:solidFill>
                  <a:srgbClr val="F2B2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 17</a:t>
            </a:r>
            <a:endParaRPr lang="en-US" sz="4600" dirty="0"/>
          </a:p>
        </p:txBody>
      </p:sp>
      <p:sp>
        <p:nvSpPr>
          <p:cNvPr id="9" name="Text 6"/>
          <p:cNvSpPr/>
          <p:nvPr/>
        </p:nvSpPr>
        <p:spPr>
          <a:xfrm>
            <a:off x="960120" y="4069080"/>
            <a:ext cx="3383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CFE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Wärmepumpen-Strombedarf sinkt um Faktor 3 (0,3 → 0,1 MWh el / MWh th).</a:t>
            </a:r>
            <a:endParaRPr lang="en-US" sz="1450" dirty="0"/>
          </a:p>
        </p:txBody>
      </p:sp>
      <p:sp>
        <p:nvSpPr>
          <p:cNvPr id="10" name="Text 7"/>
          <p:cNvSpPr/>
          <p:nvPr/>
        </p:nvSpPr>
        <p:spPr>
          <a:xfrm>
            <a:off x="5074920" y="2240280"/>
            <a:ext cx="64008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lnSpc>
                <a:spcPct val="110000"/>
              </a:lnSpc>
              <a:spcAft>
                <a:spcPts val="1400"/>
              </a:spcAft>
              <a:buSzPct val="100000"/>
              <a:buChar char="•"/>
            </a:pPr>
            <a:r>
              <a:rPr lang="en-US" sz="15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Prozesse gezielt in Racks konzentrieren → Austrittstemperatur &gt; 60 °C.</a:t>
            </a:r>
            <a:endParaRPr lang="en-US" sz="1550" dirty="0"/>
          </a:p>
          <a:p>
            <a:pPr marL="228600" indent="-228600">
              <a:lnSpc>
                <a:spcPct val="110000"/>
              </a:lnSpc>
              <a:spcAft>
                <a:spcPts val="1400"/>
              </a:spcAft>
              <a:buSzPct val="100000"/>
              <a:buChar char="•"/>
            </a:pPr>
            <a:r>
              <a:rPr lang="en-US" sz="15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arbeitet bis ca. 80 °C problemlos (kritisch erst &gt; 90 °C).</a:t>
            </a:r>
            <a:endParaRPr lang="en-US" sz="1550" dirty="0"/>
          </a:p>
          <a:p>
            <a:pPr marL="228600" indent="-228600">
              <a:lnSpc>
                <a:spcPct val="110000"/>
              </a:lnSpc>
              <a:spcAft>
                <a:spcPts val="1400"/>
              </a:spcAft>
              <a:buSzPct val="100000"/>
              <a:buChar char="•"/>
            </a:pPr>
            <a:r>
              <a:rPr lang="en-US" sz="1550" dirty="0">
                <a:solidFill>
                  <a:srgbClr val="1732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Direkteinspeisung in Nahwärme (Gen. 4) oder deutlich kleinere Wärmepumpe.</a:t>
            </a:r>
            <a:endParaRPr lang="en-US" sz="1550" dirty="0"/>
          </a:p>
        </p:txBody>
      </p:sp>
      <p:sp>
        <p:nvSpPr>
          <p:cNvPr id="11" name="Text 8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1762963" cy="310896"/>
          </a:xfrm>
          <a:prstGeom prst="roundRect">
            <a:avLst>
              <a:gd name="adj" fmla="val 20588"/>
            </a:avLst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762963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SEKTORENKOPPLUNG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0E2B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Vom Chip ins Wärmenetz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11091672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04672" y="2020824"/>
            <a:ext cx="457200" cy="457200"/>
          </a:xfrm>
          <a:prstGeom prst="ellipse">
            <a:avLst/>
          </a:prstGeom>
          <a:solidFill>
            <a:srgbClr val="6E8893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2130552"/>
            <a:ext cx="237744" cy="23774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63040" y="1874520"/>
            <a:ext cx="49377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E2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Luftkühlung</a:t>
            </a:r>
            <a:endParaRPr lang="en-US" sz="1450" dirty="0"/>
          </a:p>
        </p:txBody>
      </p:sp>
      <p:sp>
        <p:nvSpPr>
          <p:cNvPr id="9" name="Shape 6"/>
          <p:cNvSpPr/>
          <p:nvPr/>
        </p:nvSpPr>
        <p:spPr>
          <a:xfrm>
            <a:off x="6400800" y="2057400"/>
            <a:ext cx="1371600" cy="384048"/>
          </a:xfrm>
          <a:prstGeom prst="roundRect">
            <a:avLst>
              <a:gd name="adj" fmla="val 19048"/>
            </a:avLst>
          </a:prstGeom>
          <a:solidFill>
            <a:srgbClr val="6E8893"/>
          </a:solidFill>
          <a:ln/>
        </p:spPr>
      </p:sp>
      <p:sp>
        <p:nvSpPr>
          <p:cNvPr id="10" name="Text 7"/>
          <p:cNvSpPr/>
          <p:nvPr/>
        </p:nvSpPr>
        <p:spPr>
          <a:xfrm>
            <a:off x="6400800" y="2057400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30 °C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955280" y="1874520"/>
            <a:ext cx="3566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kaum nutzbar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548640" y="2743200"/>
            <a:ext cx="11091672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804672" y="2889504"/>
            <a:ext cx="457200" cy="457200"/>
          </a:xfrm>
          <a:prstGeom prst="ellipse">
            <a:avLst/>
          </a:prstGeom>
          <a:solidFill>
            <a:srgbClr val="0E7C86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999232"/>
            <a:ext cx="237744" cy="237744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463040" y="2743200"/>
            <a:ext cx="49377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E2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Flüssigkühlung (Stand der Technik)</a:t>
            </a:r>
            <a:endParaRPr lang="en-US" sz="1450" dirty="0"/>
          </a:p>
        </p:txBody>
      </p:sp>
      <p:sp>
        <p:nvSpPr>
          <p:cNvPr id="16" name="Shape 12"/>
          <p:cNvSpPr/>
          <p:nvPr/>
        </p:nvSpPr>
        <p:spPr>
          <a:xfrm>
            <a:off x="6400800" y="2926080"/>
            <a:ext cx="1371600" cy="384048"/>
          </a:xfrm>
          <a:prstGeom prst="roundRect">
            <a:avLst>
              <a:gd name="adj" fmla="val 19048"/>
            </a:avLst>
          </a:prstGeom>
          <a:solidFill>
            <a:srgbClr val="0E7C86"/>
          </a:solidFill>
          <a:ln/>
        </p:spPr>
      </p:sp>
      <p:sp>
        <p:nvSpPr>
          <p:cNvPr id="17" name="Text 13"/>
          <p:cNvSpPr/>
          <p:nvPr/>
        </p:nvSpPr>
        <p:spPr>
          <a:xfrm>
            <a:off x="6400800" y="2926080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30–60 °C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7955280" y="2743200"/>
            <a:ext cx="3566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marginal – i. d. R. Wärmepumpe nötig</a:t>
            </a:r>
            <a:endParaRPr lang="en-US" sz="1250" dirty="0"/>
          </a:p>
        </p:txBody>
      </p:sp>
      <p:sp>
        <p:nvSpPr>
          <p:cNvPr id="19" name="Shape 15"/>
          <p:cNvSpPr/>
          <p:nvPr/>
        </p:nvSpPr>
        <p:spPr>
          <a:xfrm>
            <a:off x="548640" y="3611880"/>
            <a:ext cx="11091672" cy="749808"/>
          </a:xfrm>
          <a:prstGeom prst="rect">
            <a:avLst/>
          </a:prstGeom>
          <a:solidFill>
            <a:srgbClr val="FBEFE2"/>
          </a:solidFill>
          <a:ln w="12700">
            <a:solidFill>
              <a:srgbClr val="E7EEF0"/>
            </a:solidFill>
            <a:prstDash val="solid"/>
          </a:ln>
          <a:effectLst>
            <a:outerShdw sx="100000" sy="100000" kx="0" ky="0" algn="bl" rotWithShape="0" blurRad="88900" dist="38100" dir="8100000">
              <a:srgbClr val="0E2B3B">
                <a:alpha val="16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804672" y="3758184"/>
            <a:ext cx="457200" cy="457200"/>
          </a:xfrm>
          <a:prstGeom prst="ellipse">
            <a:avLst/>
          </a:prstGeom>
          <a:solidFill>
            <a:srgbClr val="E0863C"/>
          </a:solidFill>
          <a:ln/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867912"/>
            <a:ext cx="237744" cy="237744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463040" y="3611880"/>
            <a:ext cx="49377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E2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Flüssigkühlung mit Synsera</a:t>
            </a:r>
            <a:endParaRPr lang="en-US" sz="1450" dirty="0"/>
          </a:p>
        </p:txBody>
      </p:sp>
      <p:sp>
        <p:nvSpPr>
          <p:cNvPr id="23" name="Shape 18"/>
          <p:cNvSpPr/>
          <p:nvPr/>
        </p:nvSpPr>
        <p:spPr>
          <a:xfrm>
            <a:off x="6400800" y="3794760"/>
            <a:ext cx="1371600" cy="384048"/>
          </a:xfrm>
          <a:prstGeom prst="roundRect">
            <a:avLst>
              <a:gd name="adj" fmla="val 19048"/>
            </a:avLst>
          </a:prstGeom>
          <a:solidFill>
            <a:srgbClr val="E0863C"/>
          </a:solidFill>
          <a:ln/>
        </p:spPr>
      </p:sp>
      <p:sp>
        <p:nvSpPr>
          <p:cNvPr id="24" name="Text 19"/>
          <p:cNvSpPr/>
          <p:nvPr/>
        </p:nvSpPr>
        <p:spPr>
          <a:xfrm>
            <a:off x="6400800" y="3794760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60 °C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7955280" y="3611880"/>
            <a:ext cx="3566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Direkteinspeisung Nahwärme Gen. 4 (~70 °C) oder kleine WP</a:t>
            </a:r>
            <a:endParaRPr lang="en-US" sz="1250" dirty="0"/>
          </a:p>
        </p:txBody>
      </p:sp>
      <p:sp>
        <p:nvSpPr>
          <p:cNvPr id="26" name="Text 21"/>
          <p:cNvSpPr/>
          <p:nvPr/>
        </p:nvSpPr>
        <p:spPr>
          <a:xfrm>
            <a:off x="548640" y="461772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Kühlkreis  →  (ggf. Wärmepumpe)  →  Wärmenetz</a:t>
            </a:r>
            <a:endParaRPr lang="en-US" sz="1400" dirty="0"/>
          </a:p>
        </p:txBody>
      </p:sp>
      <p:sp>
        <p:nvSpPr>
          <p:cNvPr id="27" name="Text 22"/>
          <p:cNvSpPr/>
          <p:nvPr/>
        </p:nvSpPr>
        <p:spPr>
          <a:xfrm>
            <a:off x="548640" y="50292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COP-Werte als Carnot-COP; realer COP liegt niedriger.</a:t>
            </a:r>
            <a:endParaRPr lang="en-US" sz="950" dirty="0"/>
          </a:p>
        </p:txBody>
      </p:sp>
      <p:sp>
        <p:nvSpPr>
          <p:cNvPr id="28" name="Text 23"/>
          <p:cNvSpPr/>
          <p:nvPr/>
        </p:nvSpPr>
        <p:spPr>
          <a:xfrm>
            <a:off x="54864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Synsera  ·  DBU Fachtagung Speicher und Netze  ·  16.06.2026</a:t>
            </a:r>
            <a:endParaRPr lang="en-US" sz="900" dirty="0"/>
          </a:p>
        </p:txBody>
      </p:sp>
      <p:sp>
        <p:nvSpPr>
          <p:cNvPr id="29" name="Text 24"/>
          <p:cNvSpPr/>
          <p:nvPr/>
        </p:nvSpPr>
        <p:spPr>
          <a:xfrm>
            <a:off x="1118311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Synsera</dc:title>
  <dc:subject>PptxGenJS Presentation</dc:subject>
  <dc:creator>Jochen Klipfel</dc:creator>
  <cp:lastModifiedBy>Jochen Klipfel</cp:lastModifiedBy>
  <cp:revision>1</cp:revision>
  <dcterms:created xsi:type="dcterms:W3CDTF">2026-06-08T19:05:38Z</dcterms:created>
  <dcterms:modified xsi:type="dcterms:W3CDTF">2026-06-08T19:05:38Z</dcterms:modified>
</cp:coreProperties>
</file>